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arova1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3853" autoAdjust="0"/>
  </p:normalViewPr>
  <p:slideViewPr>
    <p:cSldViewPr>
      <p:cViewPr varScale="1">
        <p:scale>
          <a:sx n="86" d="100"/>
          <a:sy n="8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25T17:27:04.889" idx="1">
    <p:pos x="5329" y="1752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D9D18-EBBF-40F1-B927-0DEA4FC27CC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FA46D-6AD2-4C4D-A393-6FB7638CB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A46D-6AD2-4C4D-A393-6FB7638CB6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D353-AC1B-4CAF-B1E9-B9F83EE192D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AC78-9713-4C7F-B66E-5E522FB4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go.mail.ru/redir?type=sr&amp;redir=eJzLKCkpsNLXT0otLknLL8k30ysq1ctLLdEvSkzKT87IzNLN1M3Oz8nIr8rLTE7ULUjMrUwsycvM1gUp1ssoyc1hYDA0tTA1NjIxMDFiqBFxmuBkasb84L0D--6KZVcBSi8hgA&amp;src=32366d6&amp;via_page=1&amp;oqid=9f33a24581f5b1b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go.mail.ru/redir?type=sr&amp;redir=eJzLKCkpKLbS1y82NjAxMTAwMDczttTLzSwqSS1OzdMrKtVPyslP1zcxNjc3tzA3MzQz13fPLy7IT8nM0w1LzcnMzqzU9csvS88vyk-x0i1KrNRNyalM1E0sykjNB2rML2NgMDS1MDU2MjGyMGPIWvVsYWzvjpNbZufNmMxw7QQA7aUr6g&amp;src=568eb58&amp;via_page=1&amp;oqid=9f33df859307acd1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type=sr&amp;redir=eJzLKCkpKLbS18_JTEvNzszTK8kv0Dc2NjHSTc4oyddNT0nVzc5PT0nUzS9OzcurTKxM1C1OLcoEUpnpRbpGBobmRqaGRnoZJbk5DAyGphamxobG5pbmDL8WWcvc7tpzefa2hU98tk5UAQAzlSTq&amp;src=13a41ec&amp;via_page=1&amp;oqid=9f29a040ea75c8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chinarova1\Desktop\Рабочий стол 2\ВГИК - все\VGIK_FESTIVAL\vgik_logo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467544" y="332656"/>
            <a:ext cx="8208912" cy="6148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5400600" cy="612068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Всероссийский государственный институт кинематографии имени С.А. Герасимова» (ВГИК)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Национальный проект «КУЛЬТУРА»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проект               «Творческие люди» - 2020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7606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3600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Мировая история в художественных образах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568952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68760"/>
            <a:ext cx="5904656" cy="352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призвана расширить знания слушателей об особенностях восприятия исторического процесса через систему образов отечественного искусства как фактора формирования культурной идентичности нации. Слушатели знакомятся с принципами формирования культурной идентичности, с механизмами воздействия художественного произведения на восприятие исторического события, с ролью произведений искусства в процессе формирования культурно-исторического самосознания,  с тенденциями развития российской культуры, включая развитие  национальных культур  народов Российской Федерации. ОП направлена на совершенствование способности слушателей  ориентироваться в проблематике современной культуры</a:t>
            </a:r>
            <a:endParaRPr lang="ru-RU" sz="16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review-image" descr="https://www.msk-guide.ru/img/19911/790.jpg">
            <a:hlinkClick r:id="rId2" tgtFrame="&quot;_blank&quot;"/>
          </p:cNvPr>
          <p:cNvPicPr/>
          <p:nvPr/>
        </p:nvPicPr>
        <p:blipFill>
          <a:blip r:embed="rId3" cstate="print"/>
          <a:srcRect b="6216"/>
          <a:stretch>
            <a:fillRect/>
          </a:stretch>
        </p:blipFill>
        <p:spPr bwMode="auto">
          <a:xfrm>
            <a:off x="251520" y="2348880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review-image" descr="http://mtdata.ru/u16/photo7FA3/20063205757-0/original.jpg">
            <a:hlinkClick r:id="rId4" tgtFrame="&quot;_blank&quot;"/>
          </p:cNvPr>
          <p:cNvPicPr/>
          <p:nvPr/>
        </p:nvPicPr>
        <p:blipFill>
          <a:blip r:embed="rId5" cstate="print"/>
          <a:srcRect l="7883" r="50283"/>
          <a:stretch>
            <a:fillRect/>
          </a:stretch>
        </p:blipFill>
        <p:spPr bwMode="auto">
          <a:xfrm>
            <a:off x="7524328" y="2204864"/>
            <a:ext cx="12961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hinarova1\AppData\Local\Microsoft\Windows\Temporary Internet Files\Content.IE5\6FSHAR68\IMG-20191030-WA0000.jpg"/>
          <p:cNvPicPr/>
          <p:nvPr/>
        </p:nvPicPr>
        <p:blipFill>
          <a:blip r:embed="rId6" cstate="print"/>
          <a:srcRect l="9172" t="12468" r="8809"/>
          <a:stretch>
            <a:fillRect/>
          </a:stretch>
        </p:blipFill>
        <p:spPr bwMode="auto">
          <a:xfrm>
            <a:off x="285720" y="4941168"/>
            <a:ext cx="937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sherbakova\Desktop\IMG_9891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100811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ww.ais-aica.ru/images/stories/persons/K/Kleimenova%202017.doc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941168"/>
            <a:ext cx="114300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6200000">
            <a:off x="7566696" y="5161182"/>
            <a:ext cx="1440160" cy="1000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39752" y="4869160"/>
            <a:ext cx="41764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и преподаватели ОП </a:t>
            </a:r>
          </a:p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Зуйков В.С., канд. философских наук, доц.;</a:t>
            </a:r>
          </a:p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Харитонова Н.С., канд. иск., доцент; Клейменова О.К., доктор филос. наук, профессор, </a:t>
            </a:r>
          </a:p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Смагина С.А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канд. иск., доцент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29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571480"/>
            <a:ext cx="8424936" cy="10001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Основы компьютерного монтажа и создания спецэффектов. Методический практикум по применению компьютерных программ </a:t>
            </a:r>
            <a: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Adobe Premiere Pro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Avid Media Composer</a:t>
            </a:r>
            <a:endParaRPr lang="en-US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1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1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0080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785926"/>
            <a:ext cx="3714776" cy="48577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/>
              <a:t>Практикоориентированная ОП направлена на расширение диапазона практических навыков в области компьютерного монтажа и создания спецэффектов. ОП формирует способность самостоятельной работы с современными профессиональными монтажными программами, умения воплощать  творческую идею с помощью цифровых инструментов и спецэффектов</a:t>
            </a:r>
          </a:p>
          <a:p>
            <a:pPr algn="ctr"/>
            <a:endParaRPr lang="ru-RU" sz="1700" b="1" dirty="0" smtClean="0"/>
          </a:p>
          <a:p>
            <a:pPr algn="ctr"/>
            <a:endParaRPr lang="ru-RU" sz="1700" b="1" dirty="0" smtClean="0"/>
          </a:p>
          <a:p>
            <a:pPr algn="ctr"/>
            <a:endParaRPr lang="ru-RU" sz="17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643050"/>
            <a:ext cx="2428892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ОП 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1643050"/>
            <a:ext cx="2357454" cy="50720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ОП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Яременко Е.Г.,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Соколов С.М., и преподаватели                                       кафедры анимации и компьютерной графики: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Гусарова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ст. преподаватель;                                                                               Ерофеева В.С., ст. преподаватель;                                                                             Добрынин О.В., ст. преподаватель </a:t>
            </a:r>
          </a:p>
          <a:p>
            <a:pPr algn="ctr"/>
            <a:endParaRPr lang="ru-RU" sz="16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714488"/>
            <a:ext cx="3857652" cy="49292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/>
              <a:t>Практикоориентированная ОП направлена на расширение диапазона практических навыков в области компьютерного монтажа и создания спецэффектов. ОП формирует способность самостоятельной работы с современными профессиональными монтажными программами, умения воплощать  творческую идею с помощью цифровых инструментов и спецэффектов</a:t>
            </a:r>
          </a:p>
          <a:p>
            <a:pPr algn="ctr"/>
            <a:endParaRPr lang="ru-RU" sz="1700" b="1" dirty="0" smtClean="0"/>
          </a:p>
          <a:p>
            <a:pPr algn="ctr"/>
            <a:endParaRPr lang="ru-RU" sz="1700" b="1" dirty="0" smtClean="0"/>
          </a:p>
          <a:p>
            <a:pPr algn="ctr"/>
            <a:endParaRPr lang="ru-RU" sz="17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488" y="4857760"/>
            <a:ext cx="3571900" cy="1714512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786578" y="5214950"/>
            <a:ext cx="2071702" cy="1357322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5357826"/>
            <a:ext cx="1946565" cy="12267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3143248"/>
            <a:ext cx="2214578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Яременко Е.Г., </a:t>
            </a:r>
            <a:r>
              <a:rPr lang="ru-RU" sz="14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4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художник, доц., декан факультета анимации и мультимедиа ВГИК; 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Соколов С.М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4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художник, </a:t>
            </a:r>
            <a:r>
              <a:rPr lang="ru-RU" sz="14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</a:t>
            </a:r>
            <a:r>
              <a:rPr lang="ru-RU" sz="14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дея-тель</a:t>
            </a:r>
            <a:r>
              <a:rPr lang="ru-RU" sz="14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искусств РФ, проф., зав. кафедрой  анимации и мультимедиа</a:t>
            </a:r>
          </a:p>
          <a:p>
            <a:pPr algn="ctr"/>
            <a:endParaRPr lang="ru-RU" sz="14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На изображении может находиться: 1 человек"/>
          <p:cNvPicPr/>
          <p:nvPr/>
        </p:nvPicPr>
        <p:blipFill>
          <a:blip r:embed="rId6" cstate="print"/>
          <a:srcRect l="12536" r="10089" b="27684"/>
          <a:stretch>
            <a:fillRect/>
          </a:stretch>
        </p:blipFill>
        <p:spPr bwMode="auto">
          <a:xfrm>
            <a:off x="500034" y="2000240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mage.tmdb.org/t/p/w500/iHsCg2CWVsWfB2rl1bo5jtDftH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000240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2628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42918"/>
            <a:ext cx="8640960" cy="9138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Проектная деятельность по формированию региональной культурной политики в контексте развития субъектов Российской Федерации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4680520" cy="5168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ОП направлена на приобретение слушателями компетенции в области проектной деятельности в сфере поддержки и развития кинематографа  и других видов  искусства в соответствии с целями и задачами региональной культурной политики. В процессе обучения слушатели расширят свои знания в области нормативного правового обеспечения культурной деятельности – НПА федерального и регионального уровней, познакомятся с региональными стратегиями культурной политики, целевыми программами, с инструментами и механизмами поддержки и развития культуры и искусства  в регионах РФ, с успешными кейсами по развитию кино в субъектах РФ и зарубежными практиками по поддержке национальных кинематографий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500174"/>
            <a:ext cx="3888432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000480"/>
            <a:ext cx="3925670" cy="27146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fficeArt object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43570" y="4357694"/>
            <a:ext cx="936104" cy="1214446"/>
          </a:xfrm>
          <a:prstGeom prst="rect">
            <a:avLst/>
          </a:prstGeom>
          <a:ln w="25400" cap="flat">
            <a:noFill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pic>
        <p:nvPicPr>
          <p:cNvPr id="8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358082" y="4357694"/>
            <a:ext cx="940203" cy="1224136"/>
          </a:xfrm>
          <a:prstGeom prst="rect">
            <a:avLst/>
          </a:prstGeom>
          <a:ln w="25400" cap="flat">
            <a:noFill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5572140"/>
            <a:ext cx="3816424" cy="953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Разлогов К.Э. ,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искусствоведения, профессор, Засл. деятель искусств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Кочеляева Н.А.,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канд. исторических наук, доцент кафедры ЮНЕСКО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3957634"/>
            <a:ext cx="388843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и преподаватели ОП</a:t>
            </a:r>
          </a:p>
        </p:txBody>
      </p:sp>
      <p:pic>
        <p:nvPicPr>
          <p:cNvPr id="11" name="officeArt object"/>
          <p:cNvPicPr/>
          <p:nvPr/>
        </p:nvPicPr>
        <p:blipFill>
          <a:blip r:embed="rId5">
            <a:extLst/>
          </a:blip>
          <a:srcRect b="17289"/>
          <a:stretch>
            <a:fillRect/>
          </a:stretch>
        </p:blipFill>
        <p:spPr>
          <a:xfrm>
            <a:off x="5214942" y="1571612"/>
            <a:ext cx="3429024" cy="22145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704856" cy="7920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Творческий проект от замысла до реализации (на примере создания короткометражного фильма)</a:t>
            </a:r>
            <a:endParaRPr lang="ru-RU" sz="22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rcRect r="1293"/>
          <a:stretch>
            <a:fillRect/>
          </a:stretch>
        </p:blipFill>
        <p:spPr>
          <a:xfrm>
            <a:off x="323528" y="1556792"/>
            <a:ext cx="2536432" cy="374441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1556792"/>
            <a:ext cx="5832648" cy="3816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b="1" dirty="0" smtClean="0"/>
          </a:p>
          <a:p>
            <a:pPr algn="ctr"/>
            <a:r>
              <a:rPr lang="ru-RU" sz="1700" b="1" dirty="0" smtClean="0"/>
              <a:t>ОП направлена на формирование навыков проектной деятельности на примере создания и реализации сценария короткометражного фильма. В процессе обучения слушатели познакомятся с актуальными аспектами сценарного мастерства, с технологией создания произведения драматургии малых форм, научатся анализировать сюжетную основу, выявлять основные композиционные элементы сценария, получат практический опыт проектной деятельности в сфере искусства. Освоение ОП повысит мотивацию слушателей к творческому поиску, стимулирует их способность к креативной творческой деятельности, формирует готовность к ответу на вызовы современности</a:t>
            </a:r>
            <a:r>
              <a:rPr lang="ru-RU" sz="1700" dirty="0" smtClean="0"/>
              <a:t>.  </a:t>
            </a:r>
            <a:r>
              <a:rPr lang="ru-RU" sz="1700" b="1" dirty="0" smtClean="0"/>
              <a:t>Разработчик ОП – Мариевская Н.Е</a:t>
            </a:r>
            <a:r>
              <a:rPr lang="ru-RU" sz="1700" dirty="0" smtClean="0"/>
              <a:t>.</a:t>
            </a:r>
          </a:p>
          <a:p>
            <a:pPr algn="ctr"/>
            <a:endParaRPr lang="ru-RU" sz="1700" dirty="0" smtClean="0"/>
          </a:p>
        </p:txBody>
      </p:sp>
      <p:sp>
        <p:nvSpPr>
          <p:cNvPr id="6" name="Полилиния 5"/>
          <p:cNvSpPr/>
          <p:nvPr/>
        </p:nvSpPr>
        <p:spPr>
          <a:xfrm>
            <a:off x="1200150" y="3577590"/>
            <a:ext cx="80010" cy="34290"/>
          </a:xfrm>
          <a:custGeom>
            <a:avLst/>
            <a:gdLst>
              <a:gd name="connsiteX0" fmla="*/ 80010 w 80010"/>
              <a:gd name="connsiteY0" fmla="*/ 34290 h 34290"/>
              <a:gd name="connsiteX1" fmla="*/ 0 w 80010"/>
              <a:gd name="connsiteY1" fmla="*/ 0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" h="34290">
                <a:moveTo>
                  <a:pt x="80010" y="3429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517232"/>
            <a:ext cx="61926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Преподаватели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ОП: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Арабов Ю.Н., </a:t>
            </a:r>
            <a:r>
              <a:rPr lang="ru-RU" sz="1600" b="1" dirty="0" smtClean="0">
                <a:solidFill>
                  <a:schemeClr val="tx1"/>
                </a:solidFill>
              </a:rPr>
              <a:t>сценарист, прозаик, поэт, Засл. деятель искусств РФ, зав. кафедрой кинодраматургии ВГИК, профессор;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Мариевская Н.Е., сценарист, доктор искусствоведения, профессор</a:t>
            </a:r>
            <a:endParaRPr lang="ru-RU" sz="17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67544" y="5085184"/>
            <a:ext cx="930614" cy="1656184"/>
            <a:chOff x="203200" y="203200"/>
            <a:chExt cx="1707353" cy="3031150"/>
          </a:xfrm>
        </p:grpSpPr>
        <p:pic>
          <p:nvPicPr>
            <p:cNvPr id="35843" name="Picture 3" descr="ima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200" y="203200"/>
              <a:ext cx="1707353" cy="3031150"/>
            </a:xfrm>
            <a:prstGeom prst="rect">
              <a:avLst/>
            </a:prstGeom>
            <a:noFill/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7143" r="7143" b="41046"/>
            <a:stretch>
              <a:fillRect/>
            </a:stretch>
          </p:blipFill>
          <p:spPr bwMode="auto">
            <a:xfrm>
              <a:off x="264221" y="698935"/>
              <a:ext cx="1585316" cy="23905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pic>
        <p:nvPicPr>
          <p:cNvPr id="13" name="Рисунок 12" descr="https://www.kino-teatr.ru/acter/photo/9/8/22389/105267.jpg"/>
          <p:cNvPicPr/>
          <p:nvPr/>
        </p:nvPicPr>
        <p:blipFill>
          <a:blip r:embed="rId6" cstate="print"/>
          <a:srcRect l="18079" r="25270"/>
          <a:stretch>
            <a:fillRect/>
          </a:stretch>
        </p:blipFill>
        <p:spPr bwMode="auto">
          <a:xfrm>
            <a:off x="1691680" y="5301208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57150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 персоналом и оплатой труда в отраслях аудиовизуальной сферы</a:t>
            </a:r>
            <a:endParaRPr lang="ru-RU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4357718" cy="5357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направлена на совершенствование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 в области управления человеческими ресурсами организаций аудиовизуальной сферы как важнейшего элемента системы управления организацией в целом. Слушатели ознакомятся  с принципами формирования системы управления персоналом, особенностями организации и оплаты труда творческого, производственно-технического и вспомогательного состава работников аудиовизуальной сферы. ОП призвана помочь слушателями освоить принципы  проведения анализа кадровой ситуации в конкретной организации, строить организационные процедуры принятия решений и их оптимизации; решать проблемы управления оплатой труда, разрабатывать схемы принятия решений в конкретном подразделении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4214842" cy="528641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img.gorodskievesti.ru/wp-content/uploads/2018/03/2311974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14686"/>
            <a:ext cx="36433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714876" y="4572008"/>
            <a:ext cx="4214842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–  Сидоренко В.И. 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ОП: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Сидоренко В.И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продюсер, зав. каф.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продю-серского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мастерства ВГИК, к. э. н., проф.;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Гусева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И.Л</a:t>
            </a:r>
            <a:r>
              <a:rPr lang="ru-RU" sz="1600" u="sng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доц. каф. дистрибьюции и маркетинга ВГИК, к. э. н.;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Звегинцева Е.А</a:t>
            </a:r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юр. н., советник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 2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класса, доц. каф. продюсерского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мастерства</a:t>
            </a: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www.kino-may.ru/wp-content/uploads/2012/12/Press_conf_011_1000.jpg"/>
          <p:cNvPicPr/>
          <p:nvPr/>
        </p:nvPicPr>
        <p:blipFill>
          <a:blip r:embed="rId3" cstate="print"/>
          <a:srcRect l="28648" r="20313" b="12858"/>
          <a:stretch>
            <a:fillRect/>
          </a:stretch>
        </p:blipFill>
        <p:spPr bwMode="auto">
          <a:xfrm>
            <a:off x="7215206" y="1357298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.mycdn.me/i?r=AzEPZsRbOZEKgBhR0XGMT1RkBpAJoeay197duLdjs10MVaaKTM5SRkZCeTgDn6uOy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357298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0004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8064896" cy="92869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Техническое сопровождение кинопоказа.  Современный кинопоказ и организация деятельности  оператора цифрового кинопроекционного оборудования. Практикум 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715436" cy="2928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5510416" cy="29289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/>
              <a:t>ОП рекомендована Фондом кино и направлена на повышение квалификационного уровня операторов кинопроекционного оборудования, на расширение диапазона их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lang="ru-RU" sz="1700" b="1" dirty="0" smtClean="0"/>
              <a:t> знаний и умений по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обслуживанию</a:t>
            </a:r>
            <a:r>
              <a:rPr lang="ru-RU" sz="1700" b="1" dirty="0" smtClean="0"/>
              <a:t> систем кинопоказа и безопасности зрительного зала. В процессе обучения слушатели приобретут навыки технического обслуживания цифрового кинопроекционного оборудования,  своевременного обнаружения  неисправности и ее устранения.  ОП реализуется в контактной форме</a:t>
            </a:r>
            <a:endParaRPr lang="ru-RU" sz="1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https://avatars.mds.yandex.net/get-altay/1246719/2a00000162ce6c44b07e5e200a3504b122df/X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4500570"/>
            <a:ext cx="8858312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www.proficinema.ru/upload/medialibrary/cc1/cc1d57ee5516bd37e713068160c380a0.JPG"/>
          <p:cNvPicPr/>
          <p:nvPr/>
        </p:nvPicPr>
        <p:blipFill>
          <a:blip r:embed="rId3" cstate="print"/>
          <a:srcRect l="10313" r="15867" b="7746"/>
          <a:stretch>
            <a:fillRect/>
          </a:stretch>
        </p:blipFill>
        <p:spPr bwMode="auto">
          <a:xfrm>
            <a:off x="8215338" y="4572008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Toshiba Stallite\Desktop\DSC_0010.JPG"/>
          <p:cNvPicPr/>
          <p:nvPr/>
        </p:nvPicPr>
        <p:blipFill>
          <a:blip r:embed="rId4" cstate="print"/>
          <a:srcRect l="21477" r="46096" b="37932"/>
          <a:stretch>
            <a:fillRect/>
          </a:stretch>
        </p:blipFill>
        <p:spPr bwMode="auto">
          <a:xfrm>
            <a:off x="214282" y="4572008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4500570"/>
            <a:ext cx="7143800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ОП – </a:t>
            </a:r>
            <a:r>
              <a:rPr lang="ru-RU" sz="15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Зуденкова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 директора Сергиево-Посадского филиала ВГИК; 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Рязанцев </a:t>
            </a:r>
            <a:r>
              <a:rPr lang="ru-RU" sz="15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sz="15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.,ген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кинокомпании 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Каро-Премьер</a:t>
            </a:r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143512"/>
            <a:ext cx="707236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ОП: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Рязанцев </a:t>
            </a:r>
            <a:r>
              <a:rPr lang="ru-RU" sz="1600" b="1" u="sng" dirty="0" smtClean="0">
                <a:solidFill>
                  <a:schemeClr val="tx1"/>
                </a:solidFill>
              </a:rPr>
              <a:t>А.А</a:t>
            </a:r>
            <a:r>
              <a:rPr lang="ru-RU" sz="1600" b="1" dirty="0" smtClean="0">
                <a:solidFill>
                  <a:schemeClr val="tx1"/>
                </a:solidFill>
              </a:rPr>
              <a:t>., ген. директор  кинокомпании «</a:t>
            </a:r>
            <a:r>
              <a:rPr lang="ru-RU" sz="1600" b="1" dirty="0" err="1" smtClean="0">
                <a:solidFill>
                  <a:schemeClr val="tx1"/>
                </a:solidFill>
              </a:rPr>
              <a:t>Каро-Премьер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643578"/>
            <a:ext cx="800105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</a:rPr>
              <a:t>Новинский </a:t>
            </a:r>
            <a:r>
              <a:rPr lang="ru-RU" sz="1500" b="1" u="sng" dirty="0" smtClean="0">
                <a:solidFill>
                  <a:schemeClr val="tx1"/>
                </a:solidFill>
              </a:rPr>
              <a:t>Н. Л.</a:t>
            </a:r>
            <a:r>
              <a:rPr lang="ru-RU" sz="1500" b="1" dirty="0" smtClean="0">
                <a:solidFill>
                  <a:schemeClr val="tx1"/>
                </a:solidFill>
              </a:rPr>
              <a:t>, преподаватель высшей категории «Сергиево-Посадского филиала ВГИК   </a:t>
            </a:r>
            <a:r>
              <a:rPr lang="ru-RU" sz="1500" b="1" dirty="0" smtClean="0">
                <a:solidFill>
                  <a:schemeClr val="tx1"/>
                </a:solidFill>
              </a:rPr>
              <a:t>           </a:t>
            </a:r>
            <a:r>
              <a:rPr lang="ru-RU" sz="1500" b="1" u="sng" dirty="0" err="1" smtClean="0">
                <a:solidFill>
                  <a:schemeClr val="tx1"/>
                </a:solidFill>
              </a:rPr>
              <a:t>Гурахтин</a:t>
            </a:r>
            <a:r>
              <a:rPr lang="ru-RU" sz="1500" b="1" u="sng" dirty="0" smtClean="0">
                <a:solidFill>
                  <a:schemeClr val="tx1"/>
                </a:solidFill>
              </a:rPr>
              <a:t> Е. С.</a:t>
            </a:r>
            <a:r>
              <a:rPr lang="ru-RU" sz="1500" b="1" dirty="0" smtClean="0">
                <a:solidFill>
                  <a:schemeClr val="tx1"/>
                </a:solidFill>
              </a:rPr>
              <a:t>, преподаватель высшей категории «Сергиево-Посадского филиала ВГИК              </a:t>
            </a:r>
            <a:r>
              <a:rPr lang="ru-RU" sz="1500" b="1" dirty="0" smtClean="0">
                <a:solidFill>
                  <a:schemeClr val="tx1"/>
                </a:solidFill>
              </a:rPr>
              <a:t>         </a:t>
            </a:r>
            <a:r>
              <a:rPr lang="ru-RU" sz="1500" b="1" u="sng" dirty="0" smtClean="0">
                <a:solidFill>
                  <a:schemeClr val="tx1"/>
                </a:solidFill>
              </a:rPr>
              <a:t>Низов </a:t>
            </a:r>
            <a:r>
              <a:rPr lang="ru-RU" sz="1500" b="1" u="sng" dirty="0" smtClean="0">
                <a:solidFill>
                  <a:schemeClr val="tx1"/>
                </a:solidFill>
              </a:rPr>
              <a:t>С. Ю.</a:t>
            </a:r>
            <a:r>
              <a:rPr lang="ru-RU" sz="1500" b="1" dirty="0" smtClean="0">
                <a:solidFill>
                  <a:schemeClr val="tx1"/>
                </a:solidFill>
              </a:rPr>
              <a:t>, зам. ген. директора группы компаний «КИНОМАСТЕР»                                                       </a:t>
            </a:r>
            <a:r>
              <a:rPr lang="ru-RU" sz="1500" b="1" u="sng" dirty="0" err="1" smtClean="0">
                <a:solidFill>
                  <a:schemeClr val="tx1"/>
                </a:solidFill>
              </a:rPr>
              <a:t>Марандин</a:t>
            </a:r>
            <a:r>
              <a:rPr lang="ru-RU" sz="1500" b="1" u="sng" dirty="0" smtClean="0">
                <a:solidFill>
                  <a:schemeClr val="tx1"/>
                </a:solidFill>
              </a:rPr>
              <a:t> А. А</a:t>
            </a:r>
            <a:r>
              <a:rPr lang="ru-RU" sz="1500" b="1" dirty="0" smtClean="0">
                <a:solidFill>
                  <a:schemeClr val="tx1"/>
                </a:solidFill>
              </a:rPr>
              <a:t>., операционный директор кинокомпании </a:t>
            </a:r>
            <a:r>
              <a:rPr lang="en-US" sz="1500" b="1" dirty="0" smtClean="0">
                <a:solidFill>
                  <a:schemeClr val="tx1"/>
                </a:solidFill>
              </a:rPr>
              <a:t>OCRC </a:t>
            </a:r>
            <a:r>
              <a:rPr lang="en-US" sz="1500" b="1" dirty="0" err="1" smtClean="0">
                <a:solidFill>
                  <a:schemeClr val="tx1"/>
                </a:solidFill>
              </a:rPr>
              <a:t>Rus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35718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143932" cy="71438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Юридическое сопровождение продюсерской деятельности. Практика применения правовых норм при управлении проектом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8429684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ОП направлена на расширение диапазона знаний и навыков применения норм действующего законодательства для предупреждения правонарушений в области гражданских, в том числе авторских прав и трудового права в процессе создания и реализации произведений искусства. В ходе обучения слушатели учатся решать организационно-правовые задачи в целях создания благоприятных условий для реализации творческих проектов  с применением норм действующего </a:t>
            </a:r>
            <a:r>
              <a:rPr lang="ru-RU" dirty="0" err="1" smtClean="0"/>
              <a:t>законод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ательства</a:t>
            </a:r>
            <a:r>
              <a:rPr lang="ru-RU" dirty="0" smtClean="0"/>
              <a:t> для обеспечения законности в профессиональной  практике. Программа призвана помочь овладению слушателями актуальными вопросами теории и практики применения законодательства для  регулирования  различных аспектов деятельности продюсера и менеджера в сфере аудиовизуальной культуры.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571612"/>
            <a:ext cx="4143404" cy="48577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направлена на расширение диапазона знаний и навыков по применению норм действующего законодательства при создании и реализации произведений искусства.    В процессе обучения слушатели познакомятся со способами решения организационно-правовых задач для предупреждения правонарушений в области гражданских, в том числе авторских прав и трудового права,  в ходе осуществления творческих проектов.  ОП призвана помочь овладению актуальными вопросами правоприменительной практики для  регулирования  различных аспектов деятельности продюсера и менеджера в сфере аудиовизуальной культуры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http://900igr.net/up/datas/104776/009.jpg"/>
          <p:cNvPicPr/>
          <p:nvPr/>
        </p:nvPicPr>
        <p:blipFill>
          <a:blip r:embed="rId3"/>
          <a:srcRect l="16097" t="22989" r="48060" b="11658"/>
          <a:stretch>
            <a:fillRect/>
          </a:stretch>
        </p:blipFill>
        <p:spPr bwMode="auto">
          <a:xfrm>
            <a:off x="714348" y="1785926"/>
            <a:ext cx="15001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вторские права рф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715140" y="1643050"/>
            <a:ext cx="2143140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 и преподаватель ОП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Звегинцева Е.А., канд. юридических наук, советник РФ 2 класса, доцент кафедры продюсерского мастерства ВГИК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esktop\фото для обложки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071942"/>
            <a:ext cx="1643074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00042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0042"/>
            <a:ext cx="7358114" cy="42862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Компьютерный монтаж и технологии анимации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285860"/>
            <a:ext cx="8858312" cy="535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Яременко Е.Г., Соколов С.М., Зуйков В.Н., Дабижа Н.Б.,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928802"/>
            <a:ext cx="8429684" cy="2143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000000"/>
              </a:solidFill>
              <a:latin typeface="Calibri" charset="-52"/>
              <a:ea typeface="Calibri" charset="-52"/>
              <a:cs typeface="Times New Roman" pitchFamily="18" charset="0"/>
            </a:endParaRPr>
          </a:p>
          <a:p>
            <a:pPr lvl="0"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ОП направлена на освоение новейших цифровых технологий в области компьютерной графики и анимации, компьютерного моделирования и специальных эффектов. Слушателям предоставляется возможность овладения принципами создания виртуального персонажа, моделирования виртуального пространства, технологией съемки актера в виртуальном пространстве  и  методами соединения отснятого  реального  и  виртуального персонажей. В процессе обучения слушатели получат практические навыки работы по созданию 3-</a:t>
            </a:r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D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ea typeface="Calibri" charset="-52"/>
                <a:cs typeface="Times New Roman" pitchFamily="18" charset="0"/>
              </a:rPr>
              <a:t>эффектов, принципов моделирования и корректировке цвета 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 descr="https://ds03.infourok.ru/uploads/ex/01b8/0005a707-5b5035d2/img3.jpg"/>
          <p:cNvPicPr/>
          <p:nvPr/>
        </p:nvPicPr>
        <p:blipFill>
          <a:blip r:embed="rId3"/>
          <a:srcRect t="83251" r="8947"/>
          <a:stretch>
            <a:fillRect/>
          </a:stretch>
        </p:blipFill>
        <p:spPr bwMode="auto">
          <a:xfrm>
            <a:off x="1571604" y="1000108"/>
            <a:ext cx="6179387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mages.myshared.ru/6/681035/slide_3.jpg"/>
          <p:cNvPicPr/>
          <p:nvPr/>
        </p:nvPicPr>
        <p:blipFill>
          <a:blip r:embed="rId4"/>
          <a:srcRect l="38141" t="70115" r="37463" b="4926"/>
          <a:stretch>
            <a:fillRect/>
          </a:stretch>
        </p:blipFill>
        <p:spPr bwMode="auto">
          <a:xfrm>
            <a:off x="357158" y="1071546"/>
            <a:ext cx="131041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4.infourok.ru/uploads/ex/0e55/00161adc-546f9e05/img24.jpg"/>
          <p:cNvPicPr/>
          <p:nvPr/>
        </p:nvPicPr>
        <p:blipFill>
          <a:blip r:embed="rId5" cstate="print"/>
          <a:srcRect l="63992" t="37236" r="7903" b="9269"/>
          <a:stretch>
            <a:fillRect/>
          </a:stretch>
        </p:blipFill>
        <p:spPr bwMode="auto">
          <a:xfrm>
            <a:off x="8072462" y="1071547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солнечныйостров.рф/templates/yootheme/cache/Natalia_Dabija_2-e0f0ac0b.jpeg"/>
          <p:cNvPicPr/>
          <p:nvPr/>
        </p:nvPicPr>
        <p:blipFill>
          <a:blip r:embed="rId6" cstate="print"/>
          <a:srcRect l="21270" t="2604" r="16554" b="10937"/>
          <a:stretch>
            <a:fillRect/>
          </a:stretch>
        </p:blipFill>
        <p:spPr bwMode="auto">
          <a:xfrm>
            <a:off x="8072462" y="4214818"/>
            <a:ext cx="787577" cy="121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age.tmdb.org/t/p/w500/iHsCg2CWVsWfB2rl1bo5jtDftH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286256"/>
            <a:ext cx="804975" cy="1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lubertcy-gazeta.nethouse.ru/static/img/0000/0006/3445/63445514.lm1qrpikfi.W665.jpg"/>
          <p:cNvPicPr/>
          <p:nvPr/>
        </p:nvPicPr>
        <p:blipFill>
          <a:blip r:embed="rId8" cstate="print"/>
          <a:srcRect l="5747" r="37397" b="29584"/>
          <a:stretch>
            <a:fillRect/>
          </a:stretch>
        </p:blipFill>
        <p:spPr bwMode="auto">
          <a:xfrm>
            <a:off x="7072330" y="4286256"/>
            <a:ext cx="898624" cy="115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На изображении может находиться: 1 человек"/>
          <p:cNvPicPr/>
          <p:nvPr/>
        </p:nvPicPr>
        <p:blipFill>
          <a:blip r:embed="rId9" cstate="print"/>
          <a:srcRect l="12536" r="10089" b="27684"/>
          <a:stretch>
            <a:fillRect/>
          </a:stretch>
        </p:blipFill>
        <p:spPr bwMode="auto">
          <a:xfrm>
            <a:off x="285720" y="4286256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71670" y="4143380"/>
            <a:ext cx="492922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Яременко Е.Г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доц., декан факультета анимации и мультимедиа ВГИК;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Соколов С.М.,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художник,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деятель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исусств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зав. каф. анимации и  компьютерной графики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графики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429264"/>
            <a:ext cx="8715436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Зуйков В.Н., художник,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художник РФ, доц., зав, каф. анимационного фильма; Дабижа Н.Б.,  художник,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деятель искусств РФ, доц.                                                      а также преподаватели факультета анимации и мультимедиа: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Ветюков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Гусарова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Штыхин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Южалов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-1214478" y="1857364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000792"/>
          </a:xfr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n w="12700">
                <a:solidFill>
                  <a:schemeClr val="tx2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chinarova1\Desktop\Рабочий стол 2\ВГИК - все\VGIK_FESTIVAL\vgik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2571768" cy="32147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pf.mail.ru/cgi-bin/readmsg?id=15851302772103348893;0;7&amp;exif=1&amp;full=1&amp;x-email=serenko_daria%40mail.ru"/>
          <p:cNvPicPr/>
          <p:nvPr/>
        </p:nvPicPr>
        <p:blipFill>
          <a:blip r:embed="rId2" cstate="print"/>
          <a:srcRect l="17662" r="22423"/>
          <a:stretch>
            <a:fillRect/>
          </a:stretch>
        </p:blipFill>
        <p:spPr bwMode="auto">
          <a:xfrm>
            <a:off x="611560" y="1340768"/>
            <a:ext cx="225597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052736"/>
            <a:ext cx="5544616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проект «Творческие люди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от 07.05.2018 г. № 204 «О национальных целях и стратегических задачах развития Российской Федерации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период до 2024 года»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отрасли культуры высокопрофессиональными кадрами</a:t>
            </a:r>
            <a:endParaRPr lang="ru-RU" sz="1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21088"/>
            <a:ext cx="8208912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Принципы организации образовательной деятельности  Центра исходят из: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 проектных заданий Минкультуры России на 2020 год;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положений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Федерального закона от 29 декабря 2012 г. N 273-ФЗ "Об образовании в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Порядка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 по дополнительным профессиональным программам (в ред.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Приказа Минобрнауки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России от 15.11.2013 N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1244 с изменениями и дополнениями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компетентностного подхода при разработке образовательных профессиональных программ повышения квалификации.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632848" cy="144016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деятельности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Центра</a:t>
            </a:r>
          </a:p>
          <a:p>
            <a:r>
              <a:rPr lang="ru-RU" b="1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– повышение уровня профессиональной культуры специалистов, расширение их теоретических и практических знаний, стимулирование способности творческого развития и готовности отвечать на вызовы </a:t>
            </a:r>
            <a:r>
              <a:rPr lang="ru-RU" b="1" dirty="0" smtClean="0">
                <a:solidFill>
                  <a:schemeClr val="tx2"/>
                </a:solidFill>
              </a:rPr>
              <a:t>времени</a:t>
            </a:r>
          </a:p>
          <a:p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996952"/>
            <a:ext cx="4104456" cy="3240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2019 года: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Реализовано – 11 программ повышения квалификации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      9  в очной форме с         	применением дистанционных 	образовательных технологий ,   	 2 -  практикоориентированные 	 программы  очной формы  с   	личным участием слушателей  	 на занятиях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бучено – 1 000 слушателей из 41 региона Российской Федерации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996952"/>
            <a:ext cx="4104456" cy="32403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2020 года: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к реализации – 11 программ повышения квалификации                            из них:      8  в очной форме с         	применением дистанционных 	образовательных технологий ,  	3 – практикоориентированные	 программы  очной формы  с  	личным участием слушателей 	 на занятиях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будет обучено – 1 000 слушателей   из 56 регионов Российской Федерации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55576" y="692696"/>
          <a:ext cx="7848871" cy="5546411"/>
        </p:xfrm>
        <a:graphic>
          <a:graphicData uri="http://schemas.openxmlformats.org/presentationml/2006/ole">
            <p:oleObj spid="_x0000_s16386" name="Acrobat Document" r:id="rId3" imgW="10684800" imgH="756828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17410" name="Acrobat Document" r:id="rId3" imgW="10684800" imgH="756828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 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785794"/>
            <a:ext cx="7200800" cy="10001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профессиональные программы  повышения квалификации, реализуемые ВГИКом в рамках федерального проекта «Творческие люди» а 2020 году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877" y="2000240"/>
            <a:ext cx="8358246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образовательных профессиональных программ повышения квалификации  2020 года сформирован из: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востребованных программ 2019 года – 8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программ – 3, в том числе двух, рекомендованных Фондом кино и предназначенных для повышения квалификации работников кинопроката и киносети, в частности, организаций кинопоказа, создаваемых в рамках Национального проекта  «Культура» (2019 – 2024). </a:t>
            </a:r>
          </a:p>
          <a:p>
            <a:pPr algn="just">
              <a:buFontTx/>
              <a:buChar char="-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Предлагаемые программы повышения квалификации разработаны ведущими преподавателями  ВГИКа – специалистами  в области искусства и культуры.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обучении по программам, реализуемым  2020 году,  примут участие  практики сферы культуры и аудиовизуальной индустрии, многие из которых осуществляют и преподавательскую деятельность в ведущем киновузе  нашей страны. 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272808" cy="432048"/>
          </a:xfrm>
        </p:spPr>
        <p:txBody>
          <a:bodyPr anchor="ctr"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Речь: культура и техника. Навыки публичного выступления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340768"/>
            <a:ext cx="4464496" cy="518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ОП направлена формирование навыков публичных выступлений перед широкой аудиторией, на обучение и самообучение процессу овладения словом, его содержательной, действенной, стилевой природой. Освоение  ОП способствует развитию навыков эффективного использования средств речевого воздействия в различных коммуникативных  ситуациях, развивает навыки психологически-эмоционального контроля, стрессоустойчивости, формирует способность  осмысления, анализа и критической оценки идей,  обоснования и отстаивания собственной точки зрения.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Разработчик ОП  -   Автушенко И.А., канд. искусствоведения, доцент кафедры сценической речи ВГИК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chinarova1\Pictures\IMG_8029[1].jpg"/>
          <p:cNvPicPr/>
          <p:nvPr/>
        </p:nvPicPr>
        <p:blipFill>
          <a:blip r:embed="rId3" cstate="print"/>
          <a:srcRect l="25683" r="16815"/>
          <a:stretch>
            <a:fillRect/>
          </a:stretch>
        </p:blipFill>
        <p:spPr bwMode="auto">
          <a:xfrm>
            <a:off x="1403648" y="1628800"/>
            <a:ext cx="754809" cy="9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3429000"/>
            <a:ext cx="3384376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52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chinarova1\Pictures\5e1a4c58351e25a22b233f35ec29c06a_main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6766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hinarova1\AppData\Local\Microsoft\Windows\Temporary Internet Files\Content.IE5\RH5GL5Y4\Автушенко И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628800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chinarova1\Desktop\к презентации\Новая папка (2)\796A1636.JPG"/>
          <p:cNvPicPr/>
          <p:nvPr/>
        </p:nvPicPr>
        <p:blipFill>
          <a:blip r:embed="rId7" cstate="print"/>
          <a:srcRect l="21170" r="36426" b="21637"/>
          <a:stretch>
            <a:fillRect/>
          </a:stretch>
        </p:blipFill>
        <p:spPr bwMode="auto">
          <a:xfrm>
            <a:off x="3203848" y="1628800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576" y="1268760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 ОП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636912"/>
            <a:ext cx="37444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Ясулович И.Н., Нар. артист РФ,                   - Михайлов А.Я., Нар. артист РФ,                  - Автушенко И.А., канд. искусствоведения, - Котова А. С., ст. преподаватель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0332640" y="16288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6976864" cy="648072"/>
          </a:xfrm>
        </p:spPr>
        <p:txBody>
          <a:bodyPr anchor="ctr">
            <a:normAutofit fontScale="700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 кинопоказом (администрирование, репертуарное 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прокат, кинопоказ).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4392488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 рекомендована Фондом кино и призвана расширить диапазон знаний и навыков  слушателей в области продвижения кинопродукции, управления организациями кинопоказа, репертуарного планирования и администрирования их деятельности. Слушатели  познакомятся с правовыми актами, регулирующими деятельность кинозрелищных предприятий, с принципами управления кинопоказом и успешными практиками работы со зрителем в субъектах РФ.  Программа формирует умения выбора оптимальных моделей организации показа и рекламирования фильмов и на их основе выработки  предложений по повышению эффективности  деятельности конкретного кинотеатра (зала)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C2B61390-9862-EE4E-B24D-565EDC8A41DD}"/>
              </a:ext>
            </a:extLst>
          </p:cNvPr>
          <p:cNvPicPr/>
          <p:nvPr/>
        </p:nvPicPr>
        <p:blipFill rotWithShape="1">
          <a:blip r:embed="rId2" cstate="print"/>
          <a:srcRect l="18720" r="19206"/>
          <a:stretch/>
        </p:blipFill>
        <p:spPr>
          <a:xfrm>
            <a:off x="4932040" y="1556792"/>
            <a:ext cx="1872208" cy="24482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76256" y="1556792"/>
            <a:ext cx="1944216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ОП: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Малышев А.В.,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исп. директор фонда «КИНОПРАЙМ», док. наук, зав. кафедрой дистрибьюции  и маркетинга ВГИК</a:t>
            </a:r>
          </a:p>
          <a:p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ШипулинаО.А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в области  кинопроката и  кино-показа.  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149080"/>
            <a:ext cx="396044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ОП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phototass1.cdnvideo.ru/width/1200_4ce85301/tass/m2/uploads/i/20170611/4508774.jpg"/>
          <p:cNvPicPr/>
          <p:nvPr/>
        </p:nvPicPr>
        <p:blipFill>
          <a:blip r:embed="rId3" cstate="print"/>
          <a:srcRect l="21979" r="19597"/>
          <a:stretch>
            <a:fillRect/>
          </a:stretch>
        </p:blipFill>
        <p:spPr bwMode="auto">
          <a:xfrm>
            <a:off x="5148064" y="4437112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437112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32040" y="5517232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-Малышев А.В., доктор наук ;  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Безенкова  М.В.,  канд. искусствоведения,                  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отдела кинопроката  к/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«Невафильм»;                                                   - Шипулина О.А., кинодистрибьютор.</a:t>
            </a:r>
          </a:p>
          <a:p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chinarova1\AppData\Local\Microsoft\Windows\Temporary Internet Files\Content.IE5\P9FSUH5H\bezenkova_fot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437112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6003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непрерывного образования и повышения квалификации творческих и управленческих кадров в сфере культуры ВГИК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136904" cy="7354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Современный кинопроцесс. Тенденции, направления развития. Стратегии продвижения фильма к зрителю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43050"/>
            <a:ext cx="8568952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review-image" descr="https://go1.imgsmail.ru/imgpreview?key=4fcbc201a6dfcf51&amp;mb=imgdb_preview_26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18002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1714488"/>
            <a:ext cx="6408712" cy="2500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призвана  познакомить  слушателей с тенденциями современного кинопроцесса. В процессе обучения слушатели расширят свои представления о современном отечественном кино, его  состоянии и художественных направлениях,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 особенностях  творчества ведущих мастеров. Успешное освоение ОП открывает перед слушателями возможности выполнения  консультативно-управленческих  функций при разработке проектов и (или) программ деятельности организаций  сферы экранной культуры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572008"/>
            <a:ext cx="8496944" cy="20253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и преподаватели ОП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4643446"/>
            <a:ext cx="916734" cy="11430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71604" y="4797152"/>
            <a:ext cx="57367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Виноградов В.В.,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искусствоведения, профессор 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  киноведения ВГИК, автор свыше 100 работ 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кино.</a:t>
            </a:r>
            <a:endParaRPr lang="ru-RU" sz="1700" dirty="0"/>
          </a:p>
        </p:txBody>
      </p:sp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6200000">
            <a:off x="7524327" y="5301209"/>
            <a:ext cx="1440160" cy="10081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85918" y="5589240"/>
            <a:ext cx="566640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Смагина С.А.,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искусствоведения, доцент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киноведения,   автор более 50 книг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журнальных   публикаций  о кинопроцессе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4293096"/>
            <a:ext cx="38884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 и преподаватели ОП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3315</TotalTime>
  <Words>2108</Words>
  <Application>Microsoft Office PowerPoint</Application>
  <PresentationFormat>Экран (4:3)</PresentationFormat>
  <Paragraphs>302</Paragraphs>
  <Slides>18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Acrobat Document</vt:lpstr>
      <vt:lpstr>  «Всероссийский государственный институт кинематографии имени С.А. Герасимова» (ВГИК)   Национальный проект «КУЛЬТУРА»  Федеральный проект               «Творческие люди» - 2020  </vt:lpstr>
      <vt:lpstr>Центр непрерывного образования и повышения квалификации творческих и управленческих кадров в сфере культуры ВГИК </vt:lpstr>
      <vt:lpstr>Центр непрерывного образования и повышения квалификации творческих и управленческих кадров в сфере культуры ВГИК </vt:lpstr>
      <vt:lpstr>Слайд 4</vt:lpstr>
      <vt:lpstr>Слайд 5</vt:lpstr>
      <vt:lpstr>Центр непрерывного образования и повышения квалификации творческих и управленческих кадров в сфере культуры ВГИК </vt:lpstr>
      <vt:lpstr>Центр непрерывного образования и повышения квалификации творческих и управленческих кадров в сфере культуры ВГИК</vt:lpstr>
      <vt:lpstr>Центр непрерывного образования и повышения квалификации творческих и управленческих кадров в сфере культуры ВГИК</vt:lpstr>
      <vt:lpstr> Центр непрерывного образования и повышения квалификации творческих и управленческих кадров в сфере культуры ВГИК </vt:lpstr>
      <vt:lpstr>  Центр непрерывного образования и повышения квалификации творческих и управленческих кадров в сфере культуры ВГИК </vt:lpstr>
      <vt:lpstr> Центр непрерывного образования и повышения квалификации творческих и управленческих кадров в сфере культуры ВГИК </vt:lpstr>
      <vt:lpstr>Центр непрерывного образования и повышения квалификации творческих и управленческих кадров в сфере культуры ВГИК</vt:lpstr>
      <vt:lpstr>Центр непрерывного образования и повышения квалификации творческих и управленческих кадров в сфере культуры ВГИК</vt:lpstr>
      <vt:lpstr>Центр непрерывного образования и повышения квалификации творческих и управленческих кадров в сфере культуры ВГИК</vt:lpstr>
      <vt:lpstr>Центр непрерывного образования и повышения квалификации творческих и управленческих кадров в сфере культуры ВГИК</vt:lpstr>
      <vt:lpstr>Центр непрерывного образования и повышения квалификации творческих и управленческих кадров в сфере культуры ВГИК</vt:lpstr>
      <vt:lpstr>Центр непрерывного образования и повышения квалификации творческих и управленческих кадров в сфере культуры ВГИК</vt:lpstr>
      <vt:lpstr>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«Всероссийский государственный институт кинематографии имени С.А. Герасимова» (ВГИК)</dc:title>
  <dc:creator>chinarova1</dc:creator>
  <cp:lastModifiedBy>Toshiba Stallite</cp:lastModifiedBy>
  <cp:revision>271</cp:revision>
  <dcterms:created xsi:type="dcterms:W3CDTF">2020-03-25T11:03:18Z</dcterms:created>
  <dcterms:modified xsi:type="dcterms:W3CDTF">2020-04-09T12:24:01Z</dcterms:modified>
</cp:coreProperties>
</file>