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60" r:id="rId2"/>
    <p:sldId id="278" r:id="rId3"/>
    <p:sldId id="274" r:id="rId4"/>
    <p:sldId id="280" r:id="rId5"/>
    <p:sldId id="281" r:id="rId6"/>
    <p:sldId id="282" r:id="rId7"/>
  </p:sldIdLst>
  <p:sldSz cx="12192000" cy="6858000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9CCB76-EE04-46EF-BEF7-1860C079C103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C24573BB-4778-4B92-926A-0AABB2B4F9B7}">
      <dgm:prSet/>
      <dgm:spPr/>
      <dgm:t>
        <a:bodyPr/>
        <a:lstStyle/>
        <a:p>
          <a:pPr rtl="0"/>
          <a:r>
            <a:rPr lang="ru-RU" dirty="0" smtClean="0"/>
            <a:t>a. 82,1 % респондентов оценило качество подготовки выпускников на «отлично»</a:t>
          </a:r>
          <a:endParaRPr lang="ru-RU" dirty="0"/>
        </a:p>
      </dgm:t>
    </dgm:pt>
    <dgm:pt modelId="{84910652-BE43-4605-8BD2-E7C113D0CAE0}" type="parTrans" cxnId="{3EB005A6-F8F1-4BBC-941A-7BEC58ECDE60}">
      <dgm:prSet/>
      <dgm:spPr/>
      <dgm:t>
        <a:bodyPr/>
        <a:lstStyle/>
        <a:p>
          <a:endParaRPr lang="ru-RU"/>
        </a:p>
      </dgm:t>
    </dgm:pt>
    <dgm:pt modelId="{6170A4DD-BE3C-4B97-A238-6697BBC87346}" type="sibTrans" cxnId="{3EB005A6-F8F1-4BBC-941A-7BEC58ECDE60}">
      <dgm:prSet/>
      <dgm:spPr/>
      <dgm:t>
        <a:bodyPr/>
        <a:lstStyle/>
        <a:p>
          <a:endParaRPr lang="ru-RU"/>
        </a:p>
      </dgm:t>
    </dgm:pt>
    <dgm:pt modelId="{12F2D4D9-0344-45D6-8478-8B4E0F85D727}">
      <dgm:prSet/>
      <dgm:spPr/>
      <dgm:t>
        <a:bodyPr/>
        <a:lstStyle/>
        <a:p>
          <a:pPr rtl="0"/>
          <a:r>
            <a:rPr lang="ru-RU" dirty="0" smtClean="0"/>
            <a:t>b. 17,9 % респондентов оценило качество подготовки выпускников на «хорошо»</a:t>
          </a:r>
          <a:endParaRPr lang="ru-RU" dirty="0"/>
        </a:p>
      </dgm:t>
    </dgm:pt>
    <dgm:pt modelId="{BC1E24CA-D565-4C82-BEAC-5637C0B2AF74}" type="parTrans" cxnId="{025E1A17-CB7B-4A83-BE47-1BC461BF6ABE}">
      <dgm:prSet/>
      <dgm:spPr/>
      <dgm:t>
        <a:bodyPr/>
        <a:lstStyle/>
        <a:p>
          <a:endParaRPr lang="ru-RU"/>
        </a:p>
      </dgm:t>
    </dgm:pt>
    <dgm:pt modelId="{5880CB1C-8C9B-4972-B1FE-DCD2F61755E9}" type="sibTrans" cxnId="{025E1A17-CB7B-4A83-BE47-1BC461BF6ABE}">
      <dgm:prSet/>
      <dgm:spPr/>
      <dgm:t>
        <a:bodyPr/>
        <a:lstStyle/>
        <a:p>
          <a:endParaRPr lang="ru-RU"/>
        </a:p>
      </dgm:t>
    </dgm:pt>
    <dgm:pt modelId="{A491FD96-4D4F-451A-95C6-19784C42B4B7}">
      <dgm:prSet/>
      <dgm:spPr/>
      <dgm:t>
        <a:bodyPr/>
        <a:lstStyle/>
        <a:p>
          <a:pPr rtl="0"/>
          <a:r>
            <a:rPr lang="ru-RU" dirty="0" smtClean="0"/>
            <a:t>c. 0 респондентов оценило качество подготовки выпускников на «удовлетворительно»</a:t>
          </a:r>
          <a:endParaRPr lang="ru-RU" dirty="0"/>
        </a:p>
      </dgm:t>
    </dgm:pt>
    <dgm:pt modelId="{B7229FD3-E8DE-41B7-A950-EFE841CBA4B1}" type="parTrans" cxnId="{3F432164-4656-45D4-AE15-4C61D1711A50}">
      <dgm:prSet/>
      <dgm:spPr/>
      <dgm:t>
        <a:bodyPr/>
        <a:lstStyle/>
        <a:p>
          <a:endParaRPr lang="ru-RU"/>
        </a:p>
      </dgm:t>
    </dgm:pt>
    <dgm:pt modelId="{499D98E5-A5E9-4404-86AF-047FD0B631BE}" type="sibTrans" cxnId="{3F432164-4656-45D4-AE15-4C61D1711A50}">
      <dgm:prSet/>
      <dgm:spPr/>
      <dgm:t>
        <a:bodyPr/>
        <a:lstStyle/>
        <a:p>
          <a:endParaRPr lang="ru-RU"/>
        </a:p>
      </dgm:t>
    </dgm:pt>
    <dgm:pt modelId="{4047393E-5998-4DE7-8BC7-AEF812EAAF1B}" type="pres">
      <dgm:prSet presAssocID="{089CCB76-EE04-46EF-BEF7-1860C079C1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9377F7-A6F9-4390-898D-04E535348A7A}" type="pres">
      <dgm:prSet presAssocID="{C24573BB-4778-4B92-926A-0AABB2B4F9B7}" presName="parentText" presStyleLbl="node1" presStyleIdx="0" presStyleCnt="3" custLinFactNeighborX="645" custLinFactNeighborY="-544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88B270-1CAD-464C-A93C-838AB88E7845}" type="pres">
      <dgm:prSet presAssocID="{6170A4DD-BE3C-4B97-A238-6697BBC87346}" presName="spacer" presStyleCnt="0"/>
      <dgm:spPr/>
    </dgm:pt>
    <dgm:pt modelId="{8B04AC92-BFE3-40AD-925E-9C42CB4DA2CD}" type="pres">
      <dgm:prSet presAssocID="{12F2D4D9-0344-45D6-8478-8B4E0F85D72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CDDD5-62D3-49B9-9247-A092A336F6F3}" type="pres">
      <dgm:prSet presAssocID="{5880CB1C-8C9B-4972-B1FE-DCD2F61755E9}" presName="spacer" presStyleCnt="0"/>
      <dgm:spPr/>
    </dgm:pt>
    <dgm:pt modelId="{5EE5A430-A37E-44AF-8EDF-1C83713CDE44}" type="pres">
      <dgm:prSet presAssocID="{A491FD96-4D4F-451A-95C6-19784C42B4B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5E1A17-CB7B-4A83-BE47-1BC461BF6ABE}" srcId="{089CCB76-EE04-46EF-BEF7-1860C079C103}" destId="{12F2D4D9-0344-45D6-8478-8B4E0F85D727}" srcOrd="1" destOrd="0" parTransId="{BC1E24CA-D565-4C82-BEAC-5637C0B2AF74}" sibTransId="{5880CB1C-8C9B-4972-B1FE-DCD2F61755E9}"/>
    <dgm:cxn modelId="{3F432164-4656-45D4-AE15-4C61D1711A50}" srcId="{089CCB76-EE04-46EF-BEF7-1860C079C103}" destId="{A491FD96-4D4F-451A-95C6-19784C42B4B7}" srcOrd="2" destOrd="0" parTransId="{B7229FD3-E8DE-41B7-A950-EFE841CBA4B1}" sibTransId="{499D98E5-A5E9-4404-86AF-047FD0B631BE}"/>
    <dgm:cxn modelId="{C47A7CD7-5E6F-45BA-A92D-B8962B1DA384}" type="presOf" srcId="{C24573BB-4778-4B92-926A-0AABB2B4F9B7}" destId="{B49377F7-A6F9-4390-898D-04E535348A7A}" srcOrd="0" destOrd="0" presId="urn:microsoft.com/office/officeart/2005/8/layout/vList2"/>
    <dgm:cxn modelId="{D74B9803-F1A9-4E24-BEB7-2F77680688FD}" type="presOf" srcId="{12F2D4D9-0344-45D6-8478-8B4E0F85D727}" destId="{8B04AC92-BFE3-40AD-925E-9C42CB4DA2CD}" srcOrd="0" destOrd="0" presId="urn:microsoft.com/office/officeart/2005/8/layout/vList2"/>
    <dgm:cxn modelId="{C7604F74-D386-4B26-B183-11085A4467CE}" type="presOf" srcId="{089CCB76-EE04-46EF-BEF7-1860C079C103}" destId="{4047393E-5998-4DE7-8BC7-AEF812EAAF1B}" srcOrd="0" destOrd="0" presId="urn:microsoft.com/office/officeart/2005/8/layout/vList2"/>
    <dgm:cxn modelId="{3EB005A6-F8F1-4BBC-941A-7BEC58ECDE60}" srcId="{089CCB76-EE04-46EF-BEF7-1860C079C103}" destId="{C24573BB-4778-4B92-926A-0AABB2B4F9B7}" srcOrd="0" destOrd="0" parTransId="{84910652-BE43-4605-8BD2-E7C113D0CAE0}" sibTransId="{6170A4DD-BE3C-4B97-A238-6697BBC87346}"/>
    <dgm:cxn modelId="{0EA719DE-DEF9-4D88-9996-D236B10784B8}" type="presOf" srcId="{A491FD96-4D4F-451A-95C6-19784C42B4B7}" destId="{5EE5A430-A37E-44AF-8EDF-1C83713CDE44}" srcOrd="0" destOrd="0" presId="urn:microsoft.com/office/officeart/2005/8/layout/vList2"/>
    <dgm:cxn modelId="{F0063F15-D77E-4B8C-B5E8-5CE4D9B22595}" type="presParOf" srcId="{4047393E-5998-4DE7-8BC7-AEF812EAAF1B}" destId="{B49377F7-A6F9-4390-898D-04E535348A7A}" srcOrd="0" destOrd="0" presId="urn:microsoft.com/office/officeart/2005/8/layout/vList2"/>
    <dgm:cxn modelId="{C9EE4361-0F18-4908-A062-37BA19D2A9E4}" type="presParOf" srcId="{4047393E-5998-4DE7-8BC7-AEF812EAAF1B}" destId="{2D88B270-1CAD-464C-A93C-838AB88E7845}" srcOrd="1" destOrd="0" presId="urn:microsoft.com/office/officeart/2005/8/layout/vList2"/>
    <dgm:cxn modelId="{04F84CE8-A734-437E-9671-DDF699C47290}" type="presParOf" srcId="{4047393E-5998-4DE7-8BC7-AEF812EAAF1B}" destId="{8B04AC92-BFE3-40AD-925E-9C42CB4DA2CD}" srcOrd="2" destOrd="0" presId="urn:microsoft.com/office/officeart/2005/8/layout/vList2"/>
    <dgm:cxn modelId="{67811FF4-27F1-47DF-91E4-E7AD97779FC6}" type="presParOf" srcId="{4047393E-5998-4DE7-8BC7-AEF812EAAF1B}" destId="{B9DCDDD5-62D3-49B9-9247-A092A336F6F3}" srcOrd="3" destOrd="0" presId="urn:microsoft.com/office/officeart/2005/8/layout/vList2"/>
    <dgm:cxn modelId="{BC685D3E-BFF0-4DC0-AABC-7E46EF19F06C}" type="presParOf" srcId="{4047393E-5998-4DE7-8BC7-AEF812EAAF1B}" destId="{5EE5A430-A37E-44AF-8EDF-1C83713CDE4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9CCB76-EE04-46EF-BEF7-1860C079C103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C24573BB-4778-4B92-926A-0AABB2B4F9B7}">
      <dgm:prSet/>
      <dgm:spPr/>
      <dgm:t>
        <a:bodyPr/>
        <a:lstStyle/>
        <a:p>
          <a:pPr rtl="0"/>
          <a:r>
            <a:rPr lang="ru-RU" dirty="0" smtClean="0"/>
            <a:t>a. 91% работодателей считают, что выпускники ВГИК более профессионально подготовлены по сравнению с выпускниками других вузов </a:t>
          </a:r>
          <a:endParaRPr lang="ru-RU" dirty="0"/>
        </a:p>
      </dgm:t>
    </dgm:pt>
    <dgm:pt modelId="{84910652-BE43-4605-8BD2-E7C113D0CAE0}" type="parTrans" cxnId="{3EB005A6-F8F1-4BBC-941A-7BEC58ECDE60}">
      <dgm:prSet/>
      <dgm:spPr/>
      <dgm:t>
        <a:bodyPr/>
        <a:lstStyle/>
        <a:p>
          <a:endParaRPr lang="ru-RU"/>
        </a:p>
      </dgm:t>
    </dgm:pt>
    <dgm:pt modelId="{6170A4DD-BE3C-4B97-A238-6697BBC87346}" type="sibTrans" cxnId="{3EB005A6-F8F1-4BBC-941A-7BEC58ECDE60}">
      <dgm:prSet/>
      <dgm:spPr/>
      <dgm:t>
        <a:bodyPr/>
        <a:lstStyle/>
        <a:p>
          <a:endParaRPr lang="ru-RU"/>
        </a:p>
      </dgm:t>
    </dgm:pt>
    <dgm:pt modelId="{12F2D4D9-0344-45D6-8478-8B4E0F85D727}">
      <dgm:prSet/>
      <dgm:spPr/>
      <dgm:t>
        <a:bodyPr/>
        <a:lstStyle/>
        <a:p>
          <a:pPr rtl="0"/>
          <a:r>
            <a:rPr lang="ru-RU" dirty="0" smtClean="0"/>
            <a:t>b.  2% респондентов считают, что студенты ВГИК находятся на одинаковом уровне подготовки с выпускниками других вузов</a:t>
          </a:r>
          <a:endParaRPr lang="ru-RU" dirty="0"/>
        </a:p>
      </dgm:t>
    </dgm:pt>
    <dgm:pt modelId="{BC1E24CA-D565-4C82-BEAC-5637C0B2AF74}" type="parTrans" cxnId="{025E1A17-CB7B-4A83-BE47-1BC461BF6ABE}">
      <dgm:prSet/>
      <dgm:spPr/>
      <dgm:t>
        <a:bodyPr/>
        <a:lstStyle/>
        <a:p>
          <a:endParaRPr lang="ru-RU"/>
        </a:p>
      </dgm:t>
    </dgm:pt>
    <dgm:pt modelId="{5880CB1C-8C9B-4972-B1FE-DCD2F61755E9}" type="sibTrans" cxnId="{025E1A17-CB7B-4A83-BE47-1BC461BF6ABE}">
      <dgm:prSet/>
      <dgm:spPr/>
      <dgm:t>
        <a:bodyPr/>
        <a:lstStyle/>
        <a:p>
          <a:endParaRPr lang="ru-RU"/>
        </a:p>
      </dgm:t>
    </dgm:pt>
    <dgm:pt modelId="{A491FD96-4D4F-451A-95C6-19784C42B4B7}">
      <dgm:prSet/>
      <dgm:spPr/>
      <dgm:t>
        <a:bodyPr/>
        <a:lstStyle/>
        <a:p>
          <a:pPr rtl="0"/>
          <a:r>
            <a:rPr lang="ru-RU" dirty="0" smtClean="0"/>
            <a:t>c. 7 % респондентов затруднились ответить на данный вопрос </a:t>
          </a:r>
          <a:endParaRPr lang="ru-RU" dirty="0"/>
        </a:p>
      </dgm:t>
    </dgm:pt>
    <dgm:pt modelId="{B7229FD3-E8DE-41B7-A950-EFE841CBA4B1}" type="parTrans" cxnId="{3F432164-4656-45D4-AE15-4C61D1711A50}">
      <dgm:prSet/>
      <dgm:spPr/>
      <dgm:t>
        <a:bodyPr/>
        <a:lstStyle/>
        <a:p>
          <a:endParaRPr lang="ru-RU"/>
        </a:p>
      </dgm:t>
    </dgm:pt>
    <dgm:pt modelId="{499D98E5-A5E9-4404-86AF-047FD0B631BE}" type="sibTrans" cxnId="{3F432164-4656-45D4-AE15-4C61D1711A50}">
      <dgm:prSet/>
      <dgm:spPr/>
      <dgm:t>
        <a:bodyPr/>
        <a:lstStyle/>
        <a:p>
          <a:endParaRPr lang="ru-RU"/>
        </a:p>
      </dgm:t>
    </dgm:pt>
    <dgm:pt modelId="{4047393E-5998-4DE7-8BC7-AEF812EAAF1B}" type="pres">
      <dgm:prSet presAssocID="{089CCB76-EE04-46EF-BEF7-1860C079C1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9377F7-A6F9-4390-898D-04E535348A7A}" type="pres">
      <dgm:prSet presAssocID="{C24573BB-4778-4B92-926A-0AABB2B4F9B7}" presName="parentText" presStyleLbl="node1" presStyleIdx="0" presStyleCnt="3" custLinFactNeighborX="645" custLinFactNeighborY="-544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88B270-1CAD-464C-A93C-838AB88E7845}" type="pres">
      <dgm:prSet presAssocID="{6170A4DD-BE3C-4B97-A238-6697BBC87346}" presName="spacer" presStyleCnt="0"/>
      <dgm:spPr/>
    </dgm:pt>
    <dgm:pt modelId="{8B04AC92-BFE3-40AD-925E-9C42CB4DA2CD}" type="pres">
      <dgm:prSet presAssocID="{12F2D4D9-0344-45D6-8478-8B4E0F85D72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CDDD5-62D3-49B9-9247-A092A336F6F3}" type="pres">
      <dgm:prSet presAssocID="{5880CB1C-8C9B-4972-B1FE-DCD2F61755E9}" presName="spacer" presStyleCnt="0"/>
      <dgm:spPr/>
    </dgm:pt>
    <dgm:pt modelId="{5EE5A430-A37E-44AF-8EDF-1C83713CDE44}" type="pres">
      <dgm:prSet presAssocID="{A491FD96-4D4F-451A-95C6-19784C42B4B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17DF05-A0D6-4905-94E9-5E21B1C04472}" type="presOf" srcId="{A491FD96-4D4F-451A-95C6-19784C42B4B7}" destId="{5EE5A430-A37E-44AF-8EDF-1C83713CDE44}" srcOrd="0" destOrd="0" presId="urn:microsoft.com/office/officeart/2005/8/layout/vList2"/>
    <dgm:cxn modelId="{00836F2A-2FA7-44AA-BC1A-B9F28CACF965}" type="presOf" srcId="{089CCB76-EE04-46EF-BEF7-1860C079C103}" destId="{4047393E-5998-4DE7-8BC7-AEF812EAAF1B}" srcOrd="0" destOrd="0" presId="urn:microsoft.com/office/officeart/2005/8/layout/vList2"/>
    <dgm:cxn modelId="{3EB005A6-F8F1-4BBC-941A-7BEC58ECDE60}" srcId="{089CCB76-EE04-46EF-BEF7-1860C079C103}" destId="{C24573BB-4778-4B92-926A-0AABB2B4F9B7}" srcOrd="0" destOrd="0" parTransId="{84910652-BE43-4605-8BD2-E7C113D0CAE0}" sibTransId="{6170A4DD-BE3C-4B97-A238-6697BBC87346}"/>
    <dgm:cxn modelId="{016A2D94-A498-436E-9864-1905D5D7AE2E}" type="presOf" srcId="{12F2D4D9-0344-45D6-8478-8B4E0F85D727}" destId="{8B04AC92-BFE3-40AD-925E-9C42CB4DA2CD}" srcOrd="0" destOrd="0" presId="urn:microsoft.com/office/officeart/2005/8/layout/vList2"/>
    <dgm:cxn modelId="{C69279C8-D7C3-4C54-8E79-101668E20E3B}" type="presOf" srcId="{C24573BB-4778-4B92-926A-0AABB2B4F9B7}" destId="{B49377F7-A6F9-4390-898D-04E535348A7A}" srcOrd="0" destOrd="0" presId="urn:microsoft.com/office/officeart/2005/8/layout/vList2"/>
    <dgm:cxn modelId="{025E1A17-CB7B-4A83-BE47-1BC461BF6ABE}" srcId="{089CCB76-EE04-46EF-BEF7-1860C079C103}" destId="{12F2D4D9-0344-45D6-8478-8B4E0F85D727}" srcOrd="1" destOrd="0" parTransId="{BC1E24CA-D565-4C82-BEAC-5637C0B2AF74}" sibTransId="{5880CB1C-8C9B-4972-B1FE-DCD2F61755E9}"/>
    <dgm:cxn modelId="{3F432164-4656-45D4-AE15-4C61D1711A50}" srcId="{089CCB76-EE04-46EF-BEF7-1860C079C103}" destId="{A491FD96-4D4F-451A-95C6-19784C42B4B7}" srcOrd="2" destOrd="0" parTransId="{B7229FD3-E8DE-41B7-A950-EFE841CBA4B1}" sibTransId="{499D98E5-A5E9-4404-86AF-047FD0B631BE}"/>
    <dgm:cxn modelId="{FF6795B8-9E26-4879-91FE-F258A0E1C08C}" type="presParOf" srcId="{4047393E-5998-4DE7-8BC7-AEF812EAAF1B}" destId="{B49377F7-A6F9-4390-898D-04E535348A7A}" srcOrd="0" destOrd="0" presId="urn:microsoft.com/office/officeart/2005/8/layout/vList2"/>
    <dgm:cxn modelId="{955B8532-3AD5-49E9-906B-5A8A2D7617DA}" type="presParOf" srcId="{4047393E-5998-4DE7-8BC7-AEF812EAAF1B}" destId="{2D88B270-1CAD-464C-A93C-838AB88E7845}" srcOrd="1" destOrd="0" presId="urn:microsoft.com/office/officeart/2005/8/layout/vList2"/>
    <dgm:cxn modelId="{52B5669D-D969-4BB5-9B2E-A87D8BB24A46}" type="presParOf" srcId="{4047393E-5998-4DE7-8BC7-AEF812EAAF1B}" destId="{8B04AC92-BFE3-40AD-925E-9C42CB4DA2CD}" srcOrd="2" destOrd="0" presId="urn:microsoft.com/office/officeart/2005/8/layout/vList2"/>
    <dgm:cxn modelId="{DCD3B1CB-57C2-474B-936B-5E80094FDE8C}" type="presParOf" srcId="{4047393E-5998-4DE7-8BC7-AEF812EAAF1B}" destId="{B9DCDDD5-62D3-49B9-9247-A092A336F6F3}" srcOrd="3" destOrd="0" presId="urn:microsoft.com/office/officeart/2005/8/layout/vList2"/>
    <dgm:cxn modelId="{4AA109ED-031E-4131-97D5-C2DD9FF3CCC7}" type="presParOf" srcId="{4047393E-5998-4DE7-8BC7-AEF812EAAF1B}" destId="{5EE5A430-A37E-44AF-8EDF-1C83713CDE4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9CCB76-EE04-46EF-BEF7-1860C079C103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C24573BB-4778-4B92-926A-0AABB2B4F9B7}">
      <dgm:prSet/>
      <dgm:spPr/>
      <dgm:t>
        <a:bodyPr/>
        <a:lstStyle/>
        <a:p>
          <a:pPr rtl="0"/>
          <a:r>
            <a:rPr lang="ru-RU" dirty="0" smtClean="0"/>
            <a:t>a. Полностью удовлетворен 81,9 </a:t>
          </a:r>
          <a:r>
            <a:rPr lang="en-US" dirty="0" smtClean="0"/>
            <a:t>%</a:t>
          </a:r>
          <a:endParaRPr lang="ru-RU" dirty="0"/>
        </a:p>
      </dgm:t>
    </dgm:pt>
    <dgm:pt modelId="{84910652-BE43-4605-8BD2-E7C113D0CAE0}" type="parTrans" cxnId="{3EB005A6-F8F1-4BBC-941A-7BEC58ECDE60}">
      <dgm:prSet/>
      <dgm:spPr/>
      <dgm:t>
        <a:bodyPr/>
        <a:lstStyle/>
        <a:p>
          <a:endParaRPr lang="ru-RU"/>
        </a:p>
      </dgm:t>
    </dgm:pt>
    <dgm:pt modelId="{6170A4DD-BE3C-4B97-A238-6697BBC87346}" type="sibTrans" cxnId="{3EB005A6-F8F1-4BBC-941A-7BEC58ECDE60}">
      <dgm:prSet/>
      <dgm:spPr/>
      <dgm:t>
        <a:bodyPr/>
        <a:lstStyle/>
        <a:p>
          <a:endParaRPr lang="ru-RU"/>
        </a:p>
      </dgm:t>
    </dgm:pt>
    <dgm:pt modelId="{12F2D4D9-0344-45D6-8478-8B4E0F85D727}">
      <dgm:prSet/>
      <dgm:spPr/>
      <dgm:t>
        <a:bodyPr/>
        <a:lstStyle/>
        <a:p>
          <a:pPr rtl="0"/>
          <a:r>
            <a:rPr lang="ru-RU" dirty="0" smtClean="0"/>
            <a:t>b. Удовлетворен частично </a:t>
          </a:r>
          <a:r>
            <a:rPr lang="en-US" dirty="0" smtClean="0"/>
            <a:t>1</a:t>
          </a:r>
          <a:r>
            <a:rPr lang="ru-RU" dirty="0" smtClean="0"/>
            <a:t>1,1 %</a:t>
          </a:r>
          <a:endParaRPr lang="ru-RU" dirty="0"/>
        </a:p>
      </dgm:t>
    </dgm:pt>
    <dgm:pt modelId="{BC1E24CA-D565-4C82-BEAC-5637C0B2AF74}" type="parTrans" cxnId="{025E1A17-CB7B-4A83-BE47-1BC461BF6ABE}">
      <dgm:prSet/>
      <dgm:spPr/>
      <dgm:t>
        <a:bodyPr/>
        <a:lstStyle/>
        <a:p>
          <a:endParaRPr lang="ru-RU"/>
        </a:p>
      </dgm:t>
    </dgm:pt>
    <dgm:pt modelId="{5880CB1C-8C9B-4972-B1FE-DCD2F61755E9}" type="sibTrans" cxnId="{025E1A17-CB7B-4A83-BE47-1BC461BF6ABE}">
      <dgm:prSet/>
      <dgm:spPr/>
      <dgm:t>
        <a:bodyPr/>
        <a:lstStyle/>
        <a:p>
          <a:endParaRPr lang="ru-RU"/>
        </a:p>
      </dgm:t>
    </dgm:pt>
    <dgm:pt modelId="{E9C4A614-F436-4A9E-AE37-D9325EC72B67}">
      <dgm:prSet/>
      <dgm:spPr/>
      <dgm:t>
        <a:bodyPr/>
        <a:lstStyle/>
        <a:p>
          <a:pPr rtl="0"/>
          <a:r>
            <a:rPr lang="ru-RU" dirty="0" smtClean="0"/>
            <a:t>d. Не удовлетворен 0</a:t>
          </a:r>
          <a:r>
            <a:rPr lang="en-US" dirty="0" smtClean="0"/>
            <a:t> </a:t>
          </a:r>
          <a:r>
            <a:rPr lang="ru-RU" dirty="0" smtClean="0"/>
            <a:t>%</a:t>
          </a:r>
          <a:endParaRPr lang="ru-RU" dirty="0"/>
        </a:p>
      </dgm:t>
    </dgm:pt>
    <dgm:pt modelId="{AE5D3725-6F89-40DF-B98C-AB1FBA08717F}" type="parTrans" cxnId="{6A0C8F36-F07C-4C95-BFD0-BA3D30D44C5E}">
      <dgm:prSet/>
      <dgm:spPr/>
      <dgm:t>
        <a:bodyPr/>
        <a:lstStyle/>
        <a:p>
          <a:endParaRPr lang="ru-RU"/>
        </a:p>
      </dgm:t>
    </dgm:pt>
    <dgm:pt modelId="{522F278E-545B-47B0-90BD-343650E1C074}" type="sibTrans" cxnId="{6A0C8F36-F07C-4C95-BFD0-BA3D30D44C5E}">
      <dgm:prSet/>
      <dgm:spPr/>
      <dgm:t>
        <a:bodyPr/>
        <a:lstStyle/>
        <a:p>
          <a:endParaRPr lang="ru-RU"/>
        </a:p>
      </dgm:t>
    </dgm:pt>
    <dgm:pt modelId="{A2163AF3-CE09-4456-BA84-C3E12D075BF8}">
      <dgm:prSet/>
      <dgm:spPr/>
      <dgm:t>
        <a:bodyPr/>
        <a:lstStyle/>
        <a:p>
          <a:pPr rtl="0"/>
          <a:r>
            <a:rPr lang="ru-RU" dirty="0" smtClean="0"/>
            <a:t>e. Затрудняюсь ответить 7 % </a:t>
          </a:r>
          <a:endParaRPr lang="ru-RU" dirty="0"/>
        </a:p>
      </dgm:t>
    </dgm:pt>
    <dgm:pt modelId="{68D604D2-86B1-4C97-AC25-A97FD87505DE}" type="parTrans" cxnId="{CEA957CE-5DC8-40ED-B7A6-3F65BE32FD1D}">
      <dgm:prSet/>
      <dgm:spPr/>
      <dgm:t>
        <a:bodyPr/>
        <a:lstStyle/>
        <a:p>
          <a:endParaRPr lang="ru-RU"/>
        </a:p>
      </dgm:t>
    </dgm:pt>
    <dgm:pt modelId="{C3FCAAFB-A706-4EF8-B6BF-51937BBC3948}" type="sibTrans" cxnId="{CEA957CE-5DC8-40ED-B7A6-3F65BE32FD1D}">
      <dgm:prSet/>
      <dgm:spPr/>
      <dgm:t>
        <a:bodyPr/>
        <a:lstStyle/>
        <a:p>
          <a:endParaRPr lang="ru-RU"/>
        </a:p>
      </dgm:t>
    </dgm:pt>
    <dgm:pt modelId="{4047393E-5998-4DE7-8BC7-AEF812EAAF1B}" type="pres">
      <dgm:prSet presAssocID="{089CCB76-EE04-46EF-BEF7-1860C079C1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9377F7-A6F9-4390-898D-04E535348A7A}" type="pres">
      <dgm:prSet presAssocID="{C24573BB-4778-4B92-926A-0AABB2B4F9B7}" presName="parentText" presStyleLbl="node1" presStyleIdx="0" presStyleCnt="4" custLinFactNeighborX="645" custLinFactNeighborY="-544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88B270-1CAD-464C-A93C-838AB88E7845}" type="pres">
      <dgm:prSet presAssocID="{6170A4DD-BE3C-4B97-A238-6697BBC87346}" presName="spacer" presStyleCnt="0"/>
      <dgm:spPr/>
    </dgm:pt>
    <dgm:pt modelId="{8B04AC92-BFE3-40AD-925E-9C42CB4DA2CD}" type="pres">
      <dgm:prSet presAssocID="{12F2D4D9-0344-45D6-8478-8B4E0F85D72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CDDD5-62D3-49B9-9247-A092A336F6F3}" type="pres">
      <dgm:prSet presAssocID="{5880CB1C-8C9B-4972-B1FE-DCD2F61755E9}" presName="spacer" presStyleCnt="0"/>
      <dgm:spPr/>
    </dgm:pt>
    <dgm:pt modelId="{D3D0AEE8-B130-4313-A720-E3DFF4CD430F}" type="pres">
      <dgm:prSet presAssocID="{E9C4A614-F436-4A9E-AE37-D9325EC72B6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51B5D-8F3C-4C84-9D39-75F5F08B580E}" type="pres">
      <dgm:prSet presAssocID="{522F278E-545B-47B0-90BD-343650E1C074}" presName="spacer" presStyleCnt="0"/>
      <dgm:spPr/>
    </dgm:pt>
    <dgm:pt modelId="{648718C0-02F9-4C41-9A34-CA8412C86730}" type="pres">
      <dgm:prSet presAssocID="{A2163AF3-CE09-4456-BA84-C3E12D075BF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0C8F36-F07C-4C95-BFD0-BA3D30D44C5E}" srcId="{089CCB76-EE04-46EF-BEF7-1860C079C103}" destId="{E9C4A614-F436-4A9E-AE37-D9325EC72B67}" srcOrd="2" destOrd="0" parTransId="{AE5D3725-6F89-40DF-B98C-AB1FBA08717F}" sibTransId="{522F278E-545B-47B0-90BD-343650E1C074}"/>
    <dgm:cxn modelId="{CEA957CE-5DC8-40ED-B7A6-3F65BE32FD1D}" srcId="{089CCB76-EE04-46EF-BEF7-1860C079C103}" destId="{A2163AF3-CE09-4456-BA84-C3E12D075BF8}" srcOrd="3" destOrd="0" parTransId="{68D604D2-86B1-4C97-AC25-A97FD87505DE}" sibTransId="{C3FCAAFB-A706-4EF8-B6BF-51937BBC3948}"/>
    <dgm:cxn modelId="{D426B3C3-6D06-4087-ABE6-CC60233D72E7}" type="presOf" srcId="{C24573BB-4778-4B92-926A-0AABB2B4F9B7}" destId="{B49377F7-A6F9-4390-898D-04E535348A7A}" srcOrd="0" destOrd="0" presId="urn:microsoft.com/office/officeart/2005/8/layout/vList2"/>
    <dgm:cxn modelId="{13550DC5-ABD4-4242-A737-20B7053CDCE9}" type="presOf" srcId="{12F2D4D9-0344-45D6-8478-8B4E0F85D727}" destId="{8B04AC92-BFE3-40AD-925E-9C42CB4DA2CD}" srcOrd="0" destOrd="0" presId="urn:microsoft.com/office/officeart/2005/8/layout/vList2"/>
    <dgm:cxn modelId="{3EB005A6-F8F1-4BBC-941A-7BEC58ECDE60}" srcId="{089CCB76-EE04-46EF-BEF7-1860C079C103}" destId="{C24573BB-4778-4B92-926A-0AABB2B4F9B7}" srcOrd="0" destOrd="0" parTransId="{84910652-BE43-4605-8BD2-E7C113D0CAE0}" sibTransId="{6170A4DD-BE3C-4B97-A238-6697BBC87346}"/>
    <dgm:cxn modelId="{EE728BC8-FE6D-45C8-A972-B30EB5C55550}" type="presOf" srcId="{E9C4A614-F436-4A9E-AE37-D9325EC72B67}" destId="{D3D0AEE8-B130-4313-A720-E3DFF4CD430F}" srcOrd="0" destOrd="0" presId="urn:microsoft.com/office/officeart/2005/8/layout/vList2"/>
    <dgm:cxn modelId="{D30DA104-18BD-4B51-A016-4A553BFEE579}" type="presOf" srcId="{089CCB76-EE04-46EF-BEF7-1860C079C103}" destId="{4047393E-5998-4DE7-8BC7-AEF812EAAF1B}" srcOrd="0" destOrd="0" presId="urn:microsoft.com/office/officeart/2005/8/layout/vList2"/>
    <dgm:cxn modelId="{025E1A17-CB7B-4A83-BE47-1BC461BF6ABE}" srcId="{089CCB76-EE04-46EF-BEF7-1860C079C103}" destId="{12F2D4D9-0344-45D6-8478-8B4E0F85D727}" srcOrd="1" destOrd="0" parTransId="{BC1E24CA-D565-4C82-BEAC-5637C0B2AF74}" sibTransId="{5880CB1C-8C9B-4972-B1FE-DCD2F61755E9}"/>
    <dgm:cxn modelId="{351CBA73-7484-40B1-AA72-A421F1DD90AD}" type="presOf" srcId="{A2163AF3-CE09-4456-BA84-C3E12D075BF8}" destId="{648718C0-02F9-4C41-9A34-CA8412C86730}" srcOrd="0" destOrd="0" presId="urn:microsoft.com/office/officeart/2005/8/layout/vList2"/>
    <dgm:cxn modelId="{B1C032A5-3A86-4627-A384-76491FC242B3}" type="presParOf" srcId="{4047393E-5998-4DE7-8BC7-AEF812EAAF1B}" destId="{B49377F7-A6F9-4390-898D-04E535348A7A}" srcOrd="0" destOrd="0" presId="urn:microsoft.com/office/officeart/2005/8/layout/vList2"/>
    <dgm:cxn modelId="{4F99DD39-F51D-4A89-816A-47BC39225370}" type="presParOf" srcId="{4047393E-5998-4DE7-8BC7-AEF812EAAF1B}" destId="{2D88B270-1CAD-464C-A93C-838AB88E7845}" srcOrd="1" destOrd="0" presId="urn:microsoft.com/office/officeart/2005/8/layout/vList2"/>
    <dgm:cxn modelId="{0D36DBBB-55DE-4749-B285-24CB082D47FE}" type="presParOf" srcId="{4047393E-5998-4DE7-8BC7-AEF812EAAF1B}" destId="{8B04AC92-BFE3-40AD-925E-9C42CB4DA2CD}" srcOrd="2" destOrd="0" presId="urn:microsoft.com/office/officeart/2005/8/layout/vList2"/>
    <dgm:cxn modelId="{6957E1B4-822B-4BF7-94C0-F365DB022454}" type="presParOf" srcId="{4047393E-5998-4DE7-8BC7-AEF812EAAF1B}" destId="{B9DCDDD5-62D3-49B9-9247-A092A336F6F3}" srcOrd="3" destOrd="0" presId="urn:microsoft.com/office/officeart/2005/8/layout/vList2"/>
    <dgm:cxn modelId="{065EC5CB-0782-4497-884F-3626F24EA782}" type="presParOf" srcId="{4047393E-5998-4DE7-8BC7-AEF812EAAF1B}" destId="{D3D0AEE8-B130-4313-A720-E3DFF4CD430F}" srcOrd="4" destOrd="0" presId="urn:microsoft.com/office/officeart/2005/8/layout/vList2"/>
    <dgm:cxn modelId="{CFB426DE-F020-46FC-8ACD-D7E95F624B26}" type="presParOf" srcId="{4047393E-5998-4DE7-8BC7-AEF812EAAF1B}" destId="{B2B51B5D-8F3C-4C84-9D39-75F5F08B580E}" srcOrd="5" destOrd="0" presId="urn:microsoft.com/office/officeart/2005/8/layout/vList2"/>
    <dgm:cxn modelId="{945F575C-12A5-441A-974B-487FB597F4F1}" type="presParOf" srcId="{4047393E-5998-4DE7-8BC7-AEF812EAAF1B}" destId="{648718C0-02F9-4C41-9A34-CA8412C8673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9CCB76-EE04-46EF-BEF7-1860C079C103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C24573BB-4778-4B92-926A-0AABB2B4F9B7}">
      <dgm:prSet/>
      <dgm:spPr/>
      <dgm:t>
        <a:bodyPr/>
        <a:lstStyle/>
        <a:p>
          <a:pPr rtl="0"/>
          <a:r>
            <a:rPr lang="ru-RU" dirty="0" smtClean="0"/>
            <a:t>a. Работодатели </a:t>
          </a:r>
          <a:r>
            <a:rPr lang="ru-RU" smtClean="0"/>
            <a:t>выделяют выпускников </a:t>
          </a:r>
          <a:r>
            <a:rPr lang="ru-RU" dirty="0" smtClean="0"/>
            <a:t>ВГИК среди выпускников других вузов по более высокому уровню профессиональной подготовки</a:t>
          </a:r>
          <a:endParaRPr lang="ru-RU" dirty="0"/>
        </a:p>
      </dgm:t>
    </dgm:pt>
    <dgm:pt modelId="{84910652-BE43-4605-8BD2-E7C113D0CAE0}" type="parTrans" cxnId="{3EB005A6-F8F1-4BBC-941A-7BEC58ECDE60}">
      <dgm:prSet/>
      <dgm:spPr/>
      <dgm:t>
        <a:bodyPr/>
        <a:lstStyle/>
        <a:p>
          <a:endParaRPr lang="ru-RU"/>
        </a:p>
      </dgm:t>
    </dgm:pt>
    <dgm:pt modelId="{6170A4DD-BE3C-4B97-A238-6697BBC87346}" type="sibTrans" cxnId="{3EB005A6-F8F1-4BBC-941A-7BEC58ECDE60}">
      <dgm:prSet/>
      <dgm:spPr/>
      <dgm:t>
        <a:bodyPr/>
        <a:lstStyle/>
        <a:p>
          <a:endParaRPr lang="ru-RU"/>
        </a:p>
      </dgm:t>
    </dgm:pt>
    <dgm:pt modelId="{12F2D4D9-0344-45D6-8478-8B4E0F85D727}">
      <dgm:prSet/>
      <dgm:spPr>
        <a:solidFill>
          <a:srgbClr val="00B050"/>
        </a:solidFill>
      </dgm:spPr>
      <dgm:t>
        <a:bodyPr/>
        <a:lstStyle/>
        <a:p>
          <a:pPr rtl="0"/>
          <a:r>
            <a:rPr lang="ru-RU" dirty="0" smtClean="0"/>
            <a:t>b. Работодатели выделяют у выпускников ВГИК способности к быстрому реагированию в нестандартных ситуациях и высокий уровень общей культуры</a:t>
          </a:r>
          <a:endParaRPr lang="ru-RU" dirty="0"/>
        </a:p>
      </dgm:t>
    </dgm:pt>
    <dgm:pt modelId="{BC1E24CA-D565-4C82-BEAC-5637C0B2AF74}" type="parTrans" cxnId="{025E1A17-CB7B-4A83-BE47-1BC461BF6ABE}">
      <dgm:prSet/>
      <dgm:spPr/>
      <dgm:t>
        <a:bodyPr/>
        <a:lstStyle/>
        <a:p>
          <a:endParaRPr lang="ru-RU"/>
        </a:p>
      </dgm:t>
    </dgm:pt>
    <dgm:pt modelId="{5880CB1C-8C9B-4972-B1FE-DCD2F61755E9}" type="sibTrans" cxnId="{025E1A17-CB7B-4A83-BE47-1BC461BF6ABE}">
      <dgm:prSet/>
      <dgm:spPr/>
      <dgm:t>
        <a:bodyPr/>
        <a:lstStyle/>
        <a:p>
          <a:endParaRPr lang="ru-RU"/>
        </a:p>
      </dgm:t>
    </dgm:pt>
    <dgm:pt modelId="{4047393E-5998-4DE7-8BC7-AEF812EAAF1B}" type="pres">
      <dgm:prSet presAssocID="{089CCB76-EE04-46EF-BEF7-1860C079C10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9377F7-A6F9-4390-898D-04E535348A7A}" type="pres">
      <dgm:prSet presAssocID="{C24573BB-4778-4B92-926A-0AABB2B4F9B7}" presName="parentText" presStyleLbl="node1" presStyleIdx="0" presStyleCnt="2" custLinFactNeighborX="645" custLinFactNeighborY="-5448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88B270-1CAD-464C-A93C-838AB88E7845}" type="pres">
      <dgm:prSet presAssocID="{6170A4DD-BE3C-4B97-A238-6697BBC87346}" presName="spacer" presStyleCnt="0"/>
      <dgm:spPr/>
    </dgm:pt>
    <dgm:pt modelId="{8B04AC92-BFE3-40AD-925E-9C42CB4DA2CD}" type="pres">
      <dgm:prSet presAssocID="{12F2D4D9-0344-45D6-8478-8B4E0F85D727}" presName="parentText" presStyleLbl="node1" presStyleIdx="1" presStyleCnt="2" custLinFactNeighborX="-546" custLinFactNeighborY="602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245D4E-16DF-450D-BCB8-F900B02EBE95}" type="presOf" srcId="{12F2D4D9-0344-45D6-8478-8B4E0F85D727}" destId="{8B04AC92-BFE3-40AD-925E-9C42CB4DA2CD}" srcOrd="0" destOrd="0" presId="urn:microsoft.com/office/officeart/2005/8/layout/vList2"/>
    <dgm:cxn modelId="{4EEECD75-FC0F-4239-A48F-B347F77F676C}" type="presOf" srcId="{089CCB76-EE04-46EF-BEF7-1860C079C103}" destId="{4047393E-5998-4DE7-8BC7-AEF812EAAF1B}" srcOrd="0" destOrd="0" presId="urn:microsoft.com/office/officeart/2005/8/layout/vList2"/>
    <dgm:cxn modelId="{F454B259-FF55-4BC6-BF62-3F7016A2962F}" type="presOf" srcId="{C24573BB-4778-4B92-926A-0AABB2B4F9B7}" destId="{B49377F7-A6F9-4390-898D-04E535348A7A}" srcOrd="0" destOrd="0" presId="urn:microsoft.com/office/officeart/2005/8/layout/vList2"/>
    <dgm:cxn modelId="{025E1A17-CB7B-4A83-BE47-1BC461BF6ABE}" srcId="{089CCB76-EE04-46EF-BEF7-1860C079C103}" destId="{12F2D4D9-0344-45D6-8478-8B4E0F85D727}" srcOrd="1" destOrd="0" parTransId="{BC1E24CA-D565-4C82-BEAC-5637C0B2AF74}" sibTransId="{5880CB1C-8C9B-4972-B1FE-DCD2F61755E9}"/>
    <dgm:cxn modelId="{3EB005A6-F8F1-4BBC-941A-7BEC58ECDE60}" srcId="{089CCB76-EE04-46EF-BEF7-1860C079C103}" destId="{C24573BB-4778-4B92-926A-0AABB2B4F9B7}" srcOrd="0" destOrd="0" parTransId="{84910652-BE43-4605-8BD2-E7C113D0CAE0}" sibTransId="{6170A4DD-BE3C-4B97-A238-6697BBC87346}"/>
    <dgm:cxn modelId="{FBC49115-2513-417C-97E6-871725D333E2}" type="presParOf" srcId="{4047393E-5998-4DE7-8BC7-AEF812EAAF1B}" destId="{B49377F7-A6F9-4390-898D-04E535348A7A}" srcOrd="0" destOrd="0" presId="urn:microsoft.com/office/officeart/2005/8/layout/vList2"/>
    <dgm:cxn modelId="{EE4682A5-E8A0-4A3A-8177-B3314735ABB3}" type="presParOf" srcId="{4047393E-5998-4DE7-8BC7-AEF812EAAF1B}" destId="{2D88B270-1CAD-464C-A93C-838AB88E7845}" srcOrd="1" destOrd="0" presId="urn:microsoft.com/office/officeart/2005/8/layout/vList2"/>
    <dgm:cxn modelId="{5107A242-A708-4A62-8F70-3B8E3264AE04}" type="presParOf" srcId="{4047393E-5998-4DE7-8BC7-AEF812EAAF1B}" destId="{8B04AC92-BFE3-40AD-925E-9C42CB4DA2C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19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89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61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6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41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9/2/2022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80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5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41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43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9/2/2022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8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4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8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jp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jp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jp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4.png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2.jp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4.png"/><Relationship Id="rId9" Type="http://schemas.microsoft.com/office/2007/relationships/diagramDrawing" Target="../diagrams/drawin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897924" y="2279992"/>
            <a:ext cx="9926595" cy="26329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анкетирования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работодателей и их объединений по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теме: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«Удовлетворенность качеством образовательного процесса»</a:t>
            </a:r>
            <a:endParaRPr lang="en-US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</a:t>
            </a:r>
            <a:r>
              <a:rPr lang="en-US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10.01.2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05.22</a:t>
            </a:r>
            <a:endParaRPr lang="ru-RU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91011" cy="19595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207" y="169668"/>
            <a:ext cx="2857500" cy="191452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338896" y="4438876"/>
            <a:ext cx="2617811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04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662"/>
            <a:ext cx="3491011" cy="19595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207" y="169668"/>
            <a:ext cx="2857500" cy="19145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945" y="4374291"/>
            <a:ext cx="2651148" cy="1874108"/>
          </a:xfrm>
          <a:prstGeom prst="rect">
            <a:avLst/>
          </a:prstGeom>
        </p:spPr>
      </p:pic>
      <p:sp>
        <p:nvSpPr>
          <p:cNvPr id="8" name="Объект 1"/>
          <p:cNvSpPr txBox="1">
            <a:spLocks/>
          </p:cNvSpPr>
          <p:nvPr/>
        </p:nvSpPr>
        <p:spPr>
          <a:xfrm>
            <a:off x="494271" y="2207741"/>
            <a:ext cx="9078096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онлайн-опроса: </a:t>
            </a: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удовлетворенности работодателей качеством подготовки выпускников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ВГИК;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слабые стороны подготовки выпускников;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анонимном анкетировании приняли участие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125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респондентов (из 95 организаций) .</a:t>
            </a:r>
            <a:endParaRPr lang="ru-RU" sz="2400" b="1" dirty="0"/>
          </a:p>
          <a:p>
            <a:pPr marL="0" indent="0">
              <a:buNone/>
            </a:pPr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50783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67266" y="2084213"/>
            <a:ext cx="10313772" cy="9061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>
                <a:solidFill>
                  <a:srgbClr val="FF0000"/>
                </a:solidFill>
              </a:rPr>
              <a:t>При подведении итогов по </a:t>
            </a:r>
            <a:r>
              <a:rPr lang="ru-RU" sz="1800" b="1" dirty="0" smtClean="0">
                <a:solidFill>
                  <a:srgbClr val="FF0000"/>
                </a:solidFill>
              </a:rPr>
              <a:t>удовлетворённости работодателей качеством </a:t>
            </a:r>
            <a:r>
              <a:rPr lang="ru-RU" sz="1800" b="1" dirty="0">
                <a:solidFill>
                  <a:srgbClr val="FF0000"/>
                </a:solidFill>
              </a:rPr>
              <a:t>подготовки кадров были </a:t>
            </a:r>
            <a:r>
              <a:rPr lang="ru-RU" sz="1800" b="1" dirty="0" smtClean="0">
                <a:solidFill>
                  <a:srgbClr val="FF0000"/>
                </a:solidFill>
              </a:rPr>
              <a:t>выявлены следующие результаты:</a:t>
            </a: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662"/>
            <a:ext cx="3491011" cy="19595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207" y="169668"/>
            <a:ext cx="2857500" cy="19145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945" y="4374291"/>
            <a:ext cx="2651148" cy="1874108"/>
          </a:xfrm>
          <a:prstGeom prst="rect">
            <a:avLst/>
          </a:prstGeom>
        </p:spPr>
      </p:pic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446505"/>
              </p:ext>
            </p:extLst>
          </p:nvPr>
        </p:nvGraphicFramePr>
        <p:xfrm>
          <a:off x="628649" y="3113902"/>
          <a:ext cx="5986335" cy="2798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02209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67266" y="2084213"/>
            <a:ext cx="10313772" cy="9061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>
                <a:solidFill>
                  <a:srgbClr val="FF0000"/>
                </a:solidFill>
              </a:rPr>
              <a:t>При подведении итогов по </a:t>
            </a:r>
            <a:r>
              <a:rPr lang="ru-RU" sz="1800" b="1" dirty="0" smtClean="0">
                <a:solidFill>
                  <a:srgbClr val="FF0000"/>
                </a:solidFill>
              </a:rPr>
              <a:t>удовлетворённости работодателей качеством </a:t>
            </a:r>
            <a:r>
              <a:rPr lang="ru-RU" sz="1800" b="1" dirty="0">
                <a:solidFill>
                  <a:srgbClr val="FF0000"/>
                </a:solidFill>
              </a:rPr>
              <a:t>подготовки </a:t>
            </a:r>
            <a:r>
              <a:rPr lang="ru-RU" sz="1800" b="1" dirty="0" smtClean="0">
                <a:solidFill>
                  <a:srgbClr val="FF0000"/>
                </a:solidFill>
              </a:rPr>
              <a:t>выпускников ВГИК </a:t>
            </a:r>
            <a:r>
              <a:rPr lang="ru-RU" sz="1800" b="1" dirty="0">
                <a:solidFill>
                  <a:srgbClr val="FF0000"/>
                </a:solidFill>
              </a:rPr>
              <a:t>в сравнении с выпускниками других вузов, работающих в </a:t>
            </a:r>
            <a:r>
              <a:rPr lang="ru-RU" sz="1800" b="1" dirty="0" smtClean="0">
                <a:solidFill>
                  <a:srgbClr val="FF0000"/>
                </a:solidFill>
              </a:rPr>
              <a:t>организациях работодателей выявлены </a:t>
            </a:r>
            <a:r>
              <a:rPr lang="ru-RU" sz="1800" b="1" dirty="0">
                <a:solidFill>
                  <a:srgbClr val="FF0000"/>
                </a:solidFill>
              </a:rPr>
              <a:t>следующие результаты:</a:t>
            </a: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662"/>
            <a:ext cx="3491011" cy="19595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207" y="169668"/>
            <a:ext cx="2857500" cy="19145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945" y="4374291"/>
            <a:ext cx="2651148" cy="1874108"/>
          </a:xfrm>
          <a:prstGeom prst="rect">
            <a:avLst/>
          </a:prstGeom>
        </p:spPr>
      </p:pic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8536540"/>
              </p:ext>
            </p:extLst>
          </p:nvPr>
        </p:nvGraphicFramePr>
        <p:xfrm>
          <a:off x="628649" y="3113902"/>
          <a:ext cx="5986335" cy="2798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70397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67266" y="2084213"/>
            <a:ext cx="10313772" cy="90614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1800" b="1" dirty="0">
                <a:solidFill>
                  <a:srgbClr val="FF0000"/>
                </a:solidFill>
              </a:rPr>
              <a:t>При подведении итогов по </a:t>
            </a:r>
            <a:r>
              <a:rPr lang="ru-RU" sz="1800" b="1" dirty="0" smtClean="0">
                <a:solidFill>
                  <a:srgbClr val="FF0000"/>
                </a:solidFill>
              </a:rPr>
              <a:t>удовлетворённости </a:t>
            </a:r>
            <a:r>
              <a:rPr lang="ru-RU" sz="1800" b="1" dirty="0">
                <a:solidFill>
                  <a:srgbClr val="FF0000"/>
                </a:solidFill>
              </a:rPr>
              <a:t>работодателей  уровнем теоретической </a:t>
            </a:r>
            <a:r>
              <a:rPr lang="ru-RU" sz="1800" b="1" dirty="0" smtClean="0">
                <a:solidFill>
                  <a:srgbClr val="FF0000"/>
                </a:solidFill>
              </a:rPr>
              <a:t>и практической подготовкой </a:t>
            </a:r>
            <a:r>
              <a:rPr lang="ru-RU" sz="1800" b="1" dirty="0">
                <a:solidFill>
                  <a:srgbClr val="FF0000"/>
                </a:solidFill>
              </a:rPr>
              <a:t>во ВГИКе, коммуникативными качествами выпускников, способностями выпускников </a:t>
            </a:r>
            <a:r>
              <a:rPr lang="ru-RU" sz="1800" b="1" dirty="0" smtClean="0">
                <a:solidFill>
                  <a:srgbClr val="FF0000"/>
                </a:solidFill>
              </a:rPr>
              <a:t>университета </a:t>
            </a:r>
            <a:r>
              <a:rPr lang="ru-RU" sz="1800" b="1" dirty="0">
                <a:solidFill>
                  <a:srgbClr val="FF0000"/>
                </a:solidFill>
              </a:rPr>
              <a:t>к командной работе и их лидерскими качествами </a:t>
            </a:r>
            <a:r>
              <a:rPr lang="ru-RU" sz="1800" b="1" dirty="0" smtClean="0">
                <a:solidFill>
                  <a:srgbClr val="FF0000"/>
                </a:solidFill>
              </a:rPr>
              <a:t>выявлены </a:t>
            </a:r>
            <a:r>
              <a:rPr lang="ru-RU" sz="1800" b="1" dirty="0">
                <a:solidFill>
                  <a:srgbClr val="FF0000"/>
                </a:solidFill>
              </a:rPr>
              <a:t>следующие результаты:</a:t>
            </a: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662"/>
            <a:ext cx="3491011" cy="19595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207" y="169668"/>
            <a:ext cx="2857500" cy="19145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945" y="4374291"/>
            <a:ext cx="2651148" cy="1874108"/>
          </a:xfrm>
          <a:prstGeom prst="rect">
            <a:avLst/>
          </a:prstGeom>
        </p:spPr>
      </p:pic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5072853"/>
              </p:ext>
            </p:extLst>
          </p:nvPr>
        </p:nvGraphicFramePr>
        <p:xfrm>
          <a:off x="628649" y="3113902"/>
          <a:ext cx="5986335" cy="2798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90458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67266" y="2084213"/>
            <a:ext cx="10313772" cy="9061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rgbClr val="FF0000"/>
                </a:solidFill>
              </a:rPr>
              <a:t>Проведенное исследование показало </a:t>
            </a:r>
            <a:r>
              <a:rPr lang="ru-RU" sz="2400" b="1" dirty="0" smtClean="0">
                <a:solidFill>
                  <a:srgbClr val="FF0000"/>
                </a:solidFill>
              </a:rPr>
              <a:t>следующее:</a:t>
            </a:r>
            <a:endParaRPr lang="ru-RU" sz="24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662"/>
            <a:ext cx="3491011" cy="195953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207" y="169668"/>
            <a:ext cx="2857500" cy="19145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8945" y="4374291"/>
            <a:ext cx="2651148" cy="1874108"/>
          </a:xfrm>
          <a:prstGeom prst="rect">
            <a:avLst/>
          </a:prstGeom>
        </p:spPr>
      </p:pic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4250872"/>
              </p:ext>
            </p:extLst>
          </p:nvPr>
        </p:nvGraphicFramePr>
        <p:xfrm>
          <a:off x="628649" y="3113902"/>
          <a:ext cx="9059048" cy="2798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62759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1148</TotalTime>
  <Words>277</Words>
  <Application>Microsoft Office PowerPoint</Application>
  <PresentationFormat>Широкоэкранный</PresentationFormat>
  <Paragraphs>23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Валерий Атаман</dc:creator>
  <cp:lastModifiedBy>Валерий Атаман</cp:lastModifiedBy>
  <cp:revision>71</cp:revision>
  <cp:lastPrinted>2022-09-02T07:05:25Z</cp:lastPrinted>
  <dcterms:created xsi:type="dcterms:W3CDTF">2021-07-19T12:03:38Z</dcterms:created>
  <dcterms:modified xsi:type="dcterms:W3CDTF">2022-09-02T08:56:30Z</dcterms:modified>
</cp:coreProperties>
</file>