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0" r:id="rId2"/>
    <p:sldId id="274" r:id="rId3"/>
    <p:sldId id="275" r:id="rId4"/>
    <p:sldId id="276" r:id="rId5"/>
    <p:sldId id="277" r:id="rId6"/>
    <p:sldId id="278" r:id="rId7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Полностью соответствует </a:t>
          </a:r>
          <a:r>
            <a:rPr lang="ru-RU" dirty="0" smtClean="0"/>
            <a:t>8</a:t>
          </a:r>
          <a:r>
            <a:rPr lang="en-US" dirty="0" smtClean="0"/>
            <a:t>2</a:t>
          </a:r>
          <a:r>
            <a:rPr lang="ru-RU" dirty="0" smtClean="0"/>
            <a:t>,5</a:t>
          </a:r>
          <a:r>
            <a:rPr lang="en-US" dirty="0" smtClean="0"/>
            <a:t>%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/>
      <dgm:t>
        <a:bodyPr/>
        <a:lstStyle/>
        <a:p>
          <a:pPr rtl="0"/>
          <a:r>
            <a:rPr lang="ru-RU" dirty="0" smtClean="0"/>
            <a:t>b. В основном, соответствует </a:t>
          </a:r>
          <a:r>
            <a:rPr lang="en-US" dirty="0" smtClean="0"/>
            <a:t>1</a:t>
          </a:r>
          <a:r>
            <a:rPr lang="ru-RU" dirty="0" smtClean="0"/>
            <a:t>2,2</a:t>
          </a:r>
          <a:r>
            <a:rPr lang="ru-RU" dirty="0" smtClean="0"/>
            <a:t>%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A491FD96-4D4F-451A-95C6-19784C42B4B7}">
      <dgm:prSet/>
      <dgm:spPr/>
      <dgm:t>
        <a:bodyPr/>
        <a:lstStyle/>
        <a:p>
          <a:pPr rtl="0"/>
          <a:r>
            <a:rPr lang="ru-RU" dirty="0" smtClean="0"/>
            <a:t>c. В большей мере, не соответствует </a:t>
          </a:r>
          <a:r>
            <a:rPr lang="ru-RU" dirty="0" smtClean="0"/>
            <a:t>2,3%</a:t>
          </a:r>
          <a:endParaRPr lang="ru-RU" dirty="0"/>
        </a:p>
      </dgm:t>
    </dgm:pt>
    <dgm:pt modelId="{B7229FD3-E8DE-41B7-A950-EFE841CBA4B1}" type="parTrans" cxnId="{3F432164-4656-45D4-AE15-4C61D1711A50}">
      <dgm:prSet/>
      <dgm:spPr/>
      <dgm:t>
        <a:bodyPr/>
        <a:lstStyle/>
        <a:p>
          <a:endParaRPr lang="ru-RU"/>
        </a:p>
      </dgm:t>
    </dgm:pt>
    <dgm:pt modelId="{499D98E5-A5E9-4404-86AF-047FD0B631BE}" type="sibTrans" cxnId="{3F432164-4656-45D4-AE15-4C61D1711A50}">
      <dgm:prSet/>
      <dgm:spPr/>
      <dgm:t>
        <a:bodyPr/>
        <a:lstStyle/>
        <a:p>
          <a:endParaRPr lang="ru-RU"/>
        </a:p>
      </dgm:t>
    </dgm:pt>
    <dgm:pt modelId="{E9C4A614-F436-4A9E-AE37-D9325EC72B67}">
      <dgm:prSet/>
      <dgm:spPr/>
      <dgm:t>
        <a:bodyPr/>
        <a:lstStyle/>
        <a:p>
          <a:pPr rtl="0"/>
          <a:r>
            <a:rPr lang="ru-RU" dirty="0" smtClean="0"/>
            <a:t>d. Не соответствует </a:t>
          </a:r>
          <a:r>
            <a:rPr lang="ru-RU" dirty="0" smtClean="0"/>
            <a:t>0,6</a:t>
          </a:r>
          <a:r>
            <a:rPr lang="en-US" dirty="0" smtClean="0"/>
            <a:t> </a:t>
          </a:r>
          <a:r>
            <a:rPr lang="ru-RU" dirty="0" smtClean="0"/>
            <a:t>%</a:t>
          </a:r>
          <a:endParaRPr lang="ru-RU" dirty="0"/>
        </a:p>
      </dgm:t>
    </dgm:pt>
    <dgm:pt modelId="{AE5D3725-6F89-40DF-B98C-AB1FBA08717F}" type="parTrans" cxnId="{6A0C8F36-F07C-4C95-BFD0-BA3D30D44C5E}">
      <dgm:prSet/>
      <dgm:spPr/>
      <dgm:t>
        <a:bodyPr/>
        <a:lstStyle/>
        <a:p>
          <a:endParaRPr lang="ru-RU"/>
        </a:p>
      </dgm:t>
    </dgm:pt>
    <dgm:pt modelId="{522F278E-545B-47B0-90BD-343650E1C074}" type="sibTrans" cxnId="{6A0C8F36-F07C-4C95-BFD0-BA3D30D44C5E}">
      <dgm:prSet/>
      <dgm:spPr/>
      <dgm:t>
        <a:bodyPr/>
        <a:lstStyle/>
        <a:p>
          <a:endParaRPr lang="ru-RU"/>
        </a:p>
      </dgm:t>
    </dgm:pt>
    <dgm:pt modelId="{A2163AF3-CE09-4456-BA84-C3E12D075BF8}">
      <dgm:prSet/>
      <dgm:spPr/>
      <dgm:t>
        <a:bodyPr/>
        <a:lstStyle/>
        <a:p>
          <a:pPr rtl="0"/>
          <a:r>
            <a:rPr lang="ru-RU" smtClean="0"/>
            <a:t>e. Затрудняюсь ответить 2,4% </a:t>
          </a:r>
          <a:endParaRPr lang="ru-RU"/>
        </a:p>
      </dgm:t>
    </dgm:pt>
    <dgm:pt modelId="{68D604D2-86B1-4C97-AC25-A97FD87505DE}" type="parTrans" cxnId="{CEA957CE-5DC8-40ED-B7A6-3F65BE32FD1D}">
      <dgm:prSet/>
      <dgm:spPr/>
      <dgm:t>
        <a:bodyPr/>
        <a:lstStyle/>
        <a:p>
          <a:endParaRPr lang="ru-RU"/>
        </a:p>
      </dgm:t>
    </dgm:pt>
    <dgm:pt modelId="{C3FCAAFB-A706-4EF8-B6BF-51937BBC3948}" type="sibTrans" cxnId="{CEA957CE-5DC8-40ED-B7A6-3F65BE32FD1D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5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DDD5-62D3-49B9-9247-A092A336F6F3}" type="pres">
      <dgm:prSet presAssocID="{5880CB1C-8C9B-4972-B1FE-DCD2F61755E9}" presName="spacer" presStyleCnt="0"/>
      <dgm:spPr/>
    </dgm:pt>
    <dgm:pt modelId="{5EE5A430-A37E-44AF-8EDF-1C83713CDE44}" type="pres">
      <dgm:prSet presAssocID="{A491FD96-4D4F-451A-95C6-19784C42B4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6DA49-A9F4-463C-BD12-3E49BD5A62B9}" type="pres">
      <dgm:prSet presAssocID="{499D98E5-A5E9-4404-86AF-047FD0B631BE}" presName="spacer" presStyleCnt="0"/>
      <dgm:spPr/>
    </dgm:pt>
    <dgm:pt modelId="{D3D0AEE8-B130-4313-A720-E3DFF4CD430F}" type="pres">
      <dgm:prSet presAssocID="{E9C4A614-F436-4A9E-AE37-D9325EC72B6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51B5D-8F3C-4C84-9D39-75F5F08B580E}" type="pres">
      <dgm:prSet presAssocID="{522F278E-545B-47B0-90BD-343650E1C074}" presName="spacer" presStyleCnt="0"/>
      <dgm:spPr/>
    </dgm:pt>
    <dgm:pt modelId="{648718C0-02F9-4C41-9A34-CA8412C86730}" type="pres">
      <dgm:prSet presAssocID="{A2163AF3-CE09-4456-BA84-C3E12D075B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0C8F36-F07C-4C95-BFD0-BA3D30D44C5E}" srcId="{089CCB76-EE04-46EF-BEF7-1860C079C103}" destId="{E9C4A614-F436-4A9E-AE37-D9325EC72B67}" srcOrd="3" destOrd="0" parTransId="{AE5D3725-6F89-40DF-B98C-AB1FBA08717F}" sibTransId="{522F278E-545B-47B0-90BD-343650E1C074}"/>
    <dgm:cxn modelId="{C47A7CD7-5E6F-45BA-A92D-B8962B1DA384}" type="presOf" srcId="{C24573BB-4778-4B92-926A-0AABB2B4F9B7}" destId="{B49377F7-A6F9-4390-898D-04E535348A7A}" srcOrd="0" destOrd="0" presId="urn:microsoft.com/office/officeart/2005/8/layout/vList2"/>
    <dgm:cxn modelId="{CEA957CE-5DC8-40ED-B7A6-3F65BE32FD1D}" srcId="{089CCB76-EE04-46EF-BEF7-1860C079C103}" destId="{A2163AF3-CE09-4456-BA84-C3E12D075BF8}" srcOrd="4" destOrd="0" parTransId="{68D604D2-86B1-4C97-AC25-A97FD87505DE}" sibTransId="{C3FCAAFB-A706-4EF8-B6BF-51937BBC3948}"/>
    <dgm:cxn modelId="{3F432164-4656-45D4-AE15-4C61D1711A50}" srcId="{089CCB76-EE04-46EF-BEF7-1860C079C103}" destId="{A491FD96-4D4F-451A-95C6-19784C42B4B7}" srcOrd="2" destOrd="0" parTransId="{B7229FD3-E8DE-41B7-A950-EFE841CBA4B1}" sibTransId="{499D98E5-A5E9-4404-86AF-047FD0B631BE}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D699A2A2-D9AF-47E9-80D2-3C225B6F4B18}" type="presOf" srcId="{E9C4A614-F436-4A9E-AE37-D9325EC72B67}" destId="{D3D0AEE8-B130-4313-A720-E3DFF4CD430F}" srcOrd="0" destOrd="0" presId="urn:microsoft.com/office/officeart/2005/8/layout/vList2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D6332A7D-FE22-4797-BB3C-DFA4673C6CDC}" type="presOf" srcId="{A2163AF3-CE09-4456-BA84-C3E12D075BF8}" destId="{648718C0-02F9-4C41-9A34-CA8412C86730}" srcOrd="0" destOrd="0" presId="urn:microsoft.com/office/officeart/2005/8/layout/vList2"/>
    <dgm:cxn modelId="{C7604F74-D386-4B26-B183-11085A4467CE}" type="presOf" srcId="{089CCB76-EE04-46EF-BEF7-1860C079C103}" destId="{4047393E-5998-4DE7-8BC7-AEF812EAAF1B}" srcOrd="0" destOrd="0" presId="urn:microsoft.com/office/officeart/2005/8/layout/vList2"/>
    <dgm:cxn modelId="{0EA719DE-DEF9-4D88-9996-D236B10784B8}" type="presOf" srcId="{A491FD96-4D4F-451A-95C6-19784C42B4B7}" destId="{5EE5A430-A37E-44AF-8EDF-1C83713CDE44}" srcOrd="0" destOrd="0" presId="urn:microsoft.com/office/officeart/2005/8/layout/vList2"/>
    <dgm:cxn modelId="{D74B9803-F1A9-4E24-BEB7-2F77680688FD}" type="presOf" srcId="{12F2D4D9-0344-45D6-8478-8B4E0F85D727}" destId="{8B04AC92-BFE3-40AD-925E-9C42CB4DA2CD}" srcOrd="0" destOrd="0" presId="urn:microsoft.com/office/officeart/2005/8/layout/vList2"/>
    <dgm:cxn modelId="{F0063F15-D77E-4B8C-B5E8-5CE4D9B22595}" type="presParOf" srcId="{4047393E-5998-4DE7-8BC7-AEF812EAAF1B}" destId="{B49377F7-A6F9-4390-898D-04E535348A7A}" srcOrd="0" destOrd="0" presId="urn:microsoft.com/office/officeart/2005/8/layout/vList2"/>
    <dgm:cxn modelId="{C9EE4361-0F18-4908-A062-37BA19D2A9E4}" type="presParOf" srcId="{4047393E-5998-4DE7-8BC7-AEF812EAAF1B}" destId="{2D88B270-1CAD-464C-A93C-838AB88E7845}" srcOrd="1" destOrd="0" presId="urn:microsoft.com/office/officeart/2005/8/layout/vList2"/>
    <dgm:cxn modelId="{04F84CE8-A734-437E-9671-DDF699C47290}" type="presParOf" srcId="{4047393E-5998-4DE7-8BC7-AEF812EAAF1B}" destId="{8B04AC92-BFE3-40AD-925E-9C42CB4DA2CD}" srcOrd="2" destOrd="0" presId="urn:microsoft.com/office/officeart/2005/8/layout/vList2"/>
    <dgm:cxn modelId="{67811FF4-27F1-47DF-91E4-E7AD97779FC6}" type="presParOf" srcId="{4047393E-5998-4DE7-8BC7-AEF812EAAF1B}" destId="{B9DCDDD5-62D3-49B9-9247-A092A336F6F3}" srcOrd="3" destOrd="0" presId="urn:microsoft.com/office/officeart/2005/8/layout/vList2"/>
    <dgm:cxn modelId="{BC685D3E-BFF0-4DC0-AABC-7E46EF19F06C}" type="presParOf" srcId="{4047393E-5998-4DE7-8BC7-AEF812EAAF1B}" destId="{5EE5A430-A37E-44AF-8EDF-1C83713CDE44}" srcOrd="4" destOrd="0" presId="urn:microsoft.com/office/officeart/2005/8/layout/vList2"/>
    <dgm:cxn modelId="{D5BC301B-4BDD-437A-BEDD-04BD890F8FD8}" type="presParOf" srcId="{4047393E-5998-4DE7-8BC7-AEF812EAAF1B}" destId="{3866DA49-A9F4-463C-BD12-3E49BD5A62B9}" srcOrd="5" destOrd="0" presId="urn:microsoft.com/office/officeart/2005/8/layout/vList2"/>
    <dgm:cxn modelId="{0EA79E84-ECE2-4B99-9439-17EE98FBCB20}" type="presParOf" srcId="{4047393E-5998-4DE7-8BC7-AEF812EAAF1B}" destId="{D3D0AEE8-B130-4313-A720-E3DFF4CD430F}" srcOrd="6" destOrd="0" presId="urn:microsoft.com/office/officeart/2005/8/layout/vList2"/>
    <dgm:cxn modelId="{048C2F3E-7A7E-499B-B98B-0681BF52E8FF}" type="presParOf" srcId="{4047393E-5998-4DE7-8BC7-AEF812EAAF1B}" destId="{B2B51B5D-8F3C-4C84-9D39-75F5F08B580E}" srcOrd="7" destOrd="0" presId="urn:microsoft.com/office/officeart/2005/8/layout/vList2"/>
    <dgm:cxn modelId="{1067AB56-CC09-4FBB-8FE1-D8D9E658C690}" type="presParOf" srcId="{4047393E-5998-4DE7-8BC7-AEF812EAAF1B}" destId="{648718C0-02F9-4C41-9A34-CA8412C867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377F7-A6F9-4390-898D-04E535348A7A}">
      <dsp:nvSpPr>
        <dsp:cNvPr id="0" name=""/>
        <dsp:cNvSpPr/>
      </dsp:nvSpPr>
      <dsp:spPr>
        <a:xfrm>
          <a:off x="0" y="0"/>
          <a:ext cx="5986335" cy="50368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a. Полностью соответствует </a:t>
          </a:r>
          <a:r>
            <a:rPr lang="ru-RU" sz="2100" kern="1200" dirty="0" smtClean="0"/>
            <a:t>8</a:t>
          </a:r>
          <a:r>
            <a:rPr lang="en-US" sz="2100" kern="1200" dirty="0" smtClean="0"/>
            <a:t>2</a:t>
          </a:r>
          <a:r>
            <a:rPr lang="ru-RU" sz="2100" kern="1200" dirty="0" smtClean="0"/>
            <a:t>,5</a:t>
          </a:r>
          <a:r>
            <a:rPr lang="en-US" sz="2100" kern="1200" dirty="0" smtClean="0"/>
            <a:t>%</a:t>
          </a:r>
          <a:endParaRPr lang="ru-RU" sz="2100" kern="1200" dirty="0"/>
        </a:p>
      </dsp:txBody>
      <dsp:txXfrm>
        <a:off x="24588" y="24588"/>
        <a:ext cx="5937159" cy="454509"/>
      </dsp:txXfrm>
    </dsp:sp>
    <dsp:sp modelId="{8B04AC92-BFE3-40AD-925E-9C42CB4DA2CD}">
      <dsp:nvSpPr>
        <dsp:cNvPr id="0" name=""/>
        <dsp:cNvSpPr/>
      </dsp:nvSpPr>
      <dsp:spPr>
        <a:xfrm>
          <a:off x="0" y="583175"/>
          <a:ext cx="5986335" cy="503685"/>
        </a:xfrm>
        <a:prstGeom prst="roundRect">
          <a:avLst/>
        </a:prstGeom>
        <a:solidFill>
          <a:schemeClr val="accent1">
            <a:shade val="80000"/>
            <a:hueOff val="67816"/>
            <a:satOff val="1294"/>
            <a:lumOff val="5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b. В основном, соответствует </a:t>
          </a:r>
          <a:r>
            <a:rPr lang="en-US" sz="2100" kern="1200" dirty="0" smtClean="0"/>
            <a:t>1</a:t>
          </a:r>
          <a:r>
            <a:rPr lang="ru-RU" sz="2100" kern="1200" dirty="0" smtClean="0"/>
            <a:t>2,2</a:t>
          </a:r>
          <a:r>
            <a:rPr lang="ru-RU" sz="2100" kern="1200" dirty="0" smtClean="0"/>
            <a:t>%</a:t>
          </a:r>
          <a:endParaRPr lang="ru-RU" sz="2100" kern="1200" dirty="0"/>
        </a:p>
      </dsp:txBody>
      <dsp:txXfrm>
        <a:off x="24588" y="607763"/>
        <a:ext cx="5937159" cy="454509"/>
      </dsp:txXfrm>
    </dsp:sp>
    <dsp:sp modelId="{5EE5A430-A37E-44AF-8EDF-1C83713CDE44}">
      <dsp:nvSpPr>
        <dsp:cNvPr id="0" name=""/>
        <dsp:cNvSpPr/>
      </dsp:nvSpPr>
      <dsp:spPr>
        <a:xfrm>
          <a:off x="0" y="1147340"/>
          <a:ext cx="5986335" cy="50368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c. В большей мере, не соответствует </a:t>
          </a:r>
          <a:r>
            <a:rPr lang="ru-RU" sz="2100" kern="1200" dirty="0" smtClean="0"/>
            <a:t>2,3%</a:t>
          </a:r>
          <a:endParaRPr lang="ru-RU" sz="2100" kern="1200" dirty="0"/>
        </a:p>
      </dsp:txBody>
      <dsp:txXfrm>
        <a:off x="24588" y="1171928"/>
        <a:ext cx="5937159" cy="454509"/>
      </dsp:txXfrm>
    </dsp:sp>
    <dsp:sp modelId="{D3D0AEE8-B130-4313-A720-E3DFF4CD430F}">
      <dsp:nvSpPr>
        <dsp:cNvPr id="0" name=""/>
        <dsp:cNvSpPr/>
      </dsp:nvSpPr>
      <dsp:spPr>
        <a:xfrm>
          <a:off x="0" y="1711505"/>
          <a:ext cx="5986335" cy="503685"/>
        </a:xfrm>
        <a:prstGeom prst="roundRect">
          <a:avLst/>
        </a:prstGeom>
        <a:solidFill>
          <a:schemeClr val="accent1">
            <a:shade val="80000"/>
            <a:hueOff val="203448"/>
            <a:satOff val="3881"/>
            <a:lumOff val="171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d. Не соответствует </a:t>
          </a:r>
          <a:r>
            <a:rPr lang="ru-RU" sz="2100" kern="1200" dirty="0" smtClean="0"/>
            <a:t>0,6</a:t>
          </a:r>
          <a:r>
            <a:rPr lang="en-US" sz="2100" kern="1200" dirty="0" smtClean="0"/>
            <a:t> </a:t>
          </a:r>
          <a:r>
            <a:rPr lang="ru-RU" sz="2100" kern="1200" dirty="0" smtClean="0"/>
            <a:t>%</a:t>
          </a:r>
          <a:endParaRPr lang="ru-RU" sz="2100" kern="1200" dirty="0"/>
        </a:p>
      </dsp:txBody>
      <dsp:txXfrm>
        <a:off x="24588" y="1736093"/>
        <a:ext cx="5937159" cy="454509"/>
      </dsp:txXfrm>
    </dsp:sp>
    <dsp:sp modelId="{648718C0-02F9-4C41-9A34-CA8412C86730}">
      <dsp:nvSpPr>
        <dsp:cNvPr id="0" name=""/>
        <dsp:cNvSpPr/>
      </dsp:nvSpPr>
      <dsp:spPr>
        <a:xfrm>
          <a:off x="0" y="2275670"/>
          <a:ext cx="5986335" cy="50368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e. Затрудняюсь ответить 2,4% </a:t>
          </a:r>
          <a:endParaRPr lang="ru-RU" sz="2100" kern="1200"/>
        </a:p>
      </dsp:txBody>
      <dsp:txXfrm>
        <a:off x="24588" y="2300258"/>
        <a:ext cx="5937159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8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1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6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1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0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5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1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3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4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8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97924" y="2279992"/>
            <a:ext cx="9926595" cy="2632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опроса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обучающихся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теме: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«Удовлетворенность качеством образовательного процесса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dirty="0" smtClean="0">
                <a:cs typeface="Times New Roman" panose="02020603050405020304" pitchFamily="18" charset="0"/>
              </a:rPr>
              <a:t>на период </a:t>
            </a:r>
            <a:r>
              <a:rPr lang="en-US" sz="3600" b="1" dirty="0"/>
              <a:t>c</a:t>
            </a:r>
            <a:r>
              <a:rPr lang="ru-RU" sz="3600" b="1" dirty="0" smtClean="0"/>
              <a:t> </a:t>
            </a:r>
            <a:r>
              <a:rPr lang="ru-RU" sz="3600" b="1" dirty="0" smtClean="0"/>
              <a:t>10.01.202</a:t>
            </a:r>
            <a:r>
              <a:rPr lang="en-US" sz="3600" b="1" dirty="0" smtClean="0"/>
              <a:t>2</a:t>
            </a:r>
            <a:r>
              <a:rPr lang="ru-RU" sz="3600" b="1" dirty="0" smtClean="0"/>
              <a:t> </a:t>
            </a:r>
            <a:r>
              <a:rPr lang="ru-RU" sz="3600" b="1" dirty="0"/>
              <a:t>по </a:t>
            </a:r>
            <a:r>
              <a:rPr lang="en-US" sz="3600" b="1" dirty="0" smtClean="0"/>
              <a:t>27</a:t>
            </a:r>
            <a:r>
              <a:rPr lang="ru-RU" sz="3600" b="1" dirty="0" smtClean="0"/>
              <a:t>.</a:t>
            </a:r>
            <a:r>
              <a:rPr lang="en-US" sz="3600" b="1" dirty="0" smtClean="0"/>
              <a:t>05.</a:t>
            </a:r>
            <a:r>
              <a:rPr lang="ru-RU" sz="3600" b="1" dirty="0" smtClean="0"/>
              <a:t>20</a:t>
            </a:r>
            <a:r>
              <a:rPr lang="en-US" sz="3600" b="1" dirty="0" smtClean="0"/>
              <a:t>22</a:t>
            </a:r>
            <a:endParaRPr lang="ru-RU" sz="3600" b="1" dirty="0"/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38896" y="4438876"/>
            <a:ext cx="261781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/>
              <a:t>Соответствует ли структура программы Вашим ожиданиям? (присутствуют все дисциплины, изучение которых, по Вашему мнению, необходимо для ведения будущей профессиональной деятельности; нет дублирования дисциплин; нет нарушения логики преподавания дисциплин и т.п.)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392044"/>
              </p:ext>
            </p:extLst>
          </p:nvPr>
        </p:nvGraphicFramePr>
        <p:xfrm>
          <a:off x="628649" y="3113902"/>
          <a:ext cx="5986335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220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8344929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Всегда ли доступна Вам вся необходимая информация, касающаяся учебного процесса, </a:t>
            </a:r>
            <a:r>
              <a:rPr lang="ru-RU" sz="1800" dirty="0" err="1"/>
              <a:t>внеучебных</a:t>
            </a:r>
            <a:r>
              <a:rPr lang="ru-RU" sz="1800" dirty="0"/>
              <a:t> мероприятий?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667266" y="2837794"/>
            <a:ext cx="7886700" cy="971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</a:rPr>
              <a:t>Да, всегда </a:t>
            </a:r>
            <a:r>
              <a:rPr lang="ru-RU" b="1" dirty="0" smtClean="0">
                <a:solidFill>
                  <a:srgbClr val="0070C0"/>
                </a:solidFill>
              </a:rPr>
              <a:t>81,8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Нет, не всегда </a:t>
            </a:r>
            <a:r>
              <a:rPr lang="ru-RU" b="1" dirty="0" smtClean="0">
                <a:solidFill>
                  <a:srgbClr val="0070C0"/>
                </a:solidFill>
              </a:rPr>
              <a:t>9,8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Затрудняюсь </a:t>
            </a:r>
            <a:r>
              <a:rPr lang="ru-RU" b="1" dirty="0" smtClean="0">
                <a:solidFill>
                  <a:srgbClr val="0070C0"/>
                </a:solidFill>
              </a:rPr>
              <a:t>ответить </a:t>
            </a:r>
            <a:r>
              <a:rPr lang="ru-RU" b="1" dirty="0" smtClean="0">
                <a:solidFill>
                  <a:srgbClr val="0070C0"/>
                </a:solidFill>
              </a:rPr>
              <a:t>8,4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9" name="Объект 9"/>
          <p:cNvSpPr txBox="1">
            <a:spLocks/>
          </p:cNvSpPr>
          <p:nvPr/>
        </p:nvSpPr>
        <p:spPr>
          <a:xfrm>
            <a:off x="667265" y="3921220"/>
            <a:ext cx="8344929" cy="906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 dirty="0" smtClean="0"/>
              <a:t>Доступны ли Вам учебники,  методические пособия, лекции и т.д. в электронно-печатных формах?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67265" y="4783273"/>
            <a:ext cx="7886700" cy="971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</a:rPr>
              <a:t>Да, всегда </a:t>
            </a:r>
            <a:r>
              <a:rPr lang="ru-RU" b="1" dirty="0" smtClean="0">
                <a:solidFill>
                  <a:srgbClr val="0070C0"/>
                </a:solidFill>
              </a:rPr>
              <a:t>88,7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Нет, не всегда </a:t>
            </a:r>
            <a:r>
              <a:rPr lang="ru-RU" b="1" dirty="0" smtClean="0">
                <a:solidFill>
                  <a:srgbClr val="0070C0"/>
                </a:solidFill>
              </a:rPr>
              <a:t>2,9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Затрудняюсь </a:t>
            </a:r>
            <a:r>
              <a:rPr lang="ru-RU" b="1" dirty="0" smtClean="0">
                <a:solidFill>
                  <a:srgbClr val="0070C0"/>
                </a:solidFill>
              </a:rPr>
              <a:t>ответить </a:t>
            </a:r>
            <a:r>
              <a:rPr lang="ru-RU" b="1" dirty="0" smtClean="0">
                <a:solidFill>
                  <a:srgbClr val="0070C0"/>
                </a:solidFill>
              </a:rPr>
              <a:t>8,4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ru-RU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75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8344929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Удовлетворяет ли вашим потребностям компьютерное обеспечение учебного процесса?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667266" y="2837794"/>
            <a:ext cx="7886700" cy="971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</a:rPr>
              <a:t>Полностью удовлетворен </a:t>
            </a:r>
            <a:r>
              <a:rPr lang="ru-RU" b="1" dirty="0" smtClean="0">
                <a:solidFill>
                  <a:srgbClr val="0070C0"/>
                </a:solidFill>
              </a:rPr>
              <a:t>83,4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Частично удовлетворен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1,6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Не удовлетворен </a:t>
            </a:r>
            <a:r>
              <a:rPr lang="ru-RU" b="1" dirty="0" smtClean="0">
                <a:solidFill>
                  <a:srgbClr val="0070C0"/>
                </a:solidFill>
              </a:rPr>
              <a:t>5 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9" name="Объект 9"/>
          <p:cNvSpPr txBox="1">
            <a:spLocks/>
          </p:cNvSpPr>
          <p:nvPr/>
        </p:nvSpPr>
        <p:spPr>
          <a:xfrm>
            <a:off x="667265" y="3921220"/>
            <a:ext cx="8344929" cy="906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 dirty="0" smtClean="0"/>
              <a:t>Удовлетворяет ли Вас качество кампуса ВУЗа (учебные корпуса, общежитие, учебная киностудия)?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"/>
          <p:cNvSpPr txBox="1">
            <a:spLocks/>
          </p:cNvSpPr>
          <p:nvPr/>
        </p:nvSpPr>
        <p:spPr>
          <a:xfrm>
            <a:off x="667265" y="4739914"/>
            <a:ext cx="7886700" cy="971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</a:rPr>
              <a:t>Полностью удовлетворен </a:t>
            </a:r>
            <a:r>
              <a:rPr lang="en-US" b="1" dirty="0" smtClean="0">
                <a:solidFill>
                  <a:srgbClr val="0070C0"/>
                </a:solidFill>
              </a:rPr>
              <a:t>74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Частично удовлетворен 23%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Не удовлетворен </a:t>
            </a:r>
            <a:r>
              <a:rPr lang="en-US" b="1" dirty="0" smtClean="0">
                <a:solidFill>
                  <a:srgbClr val="0070C0"/>
                </a:solidFill>
              </a:rPr>
              <a:t>3%</a:t>
            </a:r>
            <a:endParaRPr lang="ru-RU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8344929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Удовлетворены ли Вы тем, что обучаетесь именно во ВГИКе ?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667266" y="2837794"/>
            <a:ext cx="7886700" cy="971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</a:rPr>
              <a:t>Полностью удовлетворен 91,4%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Частично удовлетворен 8,6%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Не удовлетворен </a:t>
            </a:r>
            <a:r>
              <a:rPr lang="ru-RU" b="1" dirty="0" smtClean="0">
                <a:solidFill>
                  <a:srgbClr val="0070C0"/>
                </a:solidFill>
              </a:rPr>
              <a:t>– 0%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9" name="Объект 9"/>
          <p:cNvSpPr txBox="1">
            <a:spLocks/>
          </p:cNvSpPr>
          <p:nvPr/>
        </p:nvSpPr>
        <p:spPr>
          <a:xfrm>
            <a:off x="551935" y="3921220"/>
            <a:ext cx="8344929" cy="906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 dirty="0" smtClean="0"/>
              <a:t>Оцените качество образовательной программы, по которой Вы обучаетесь в целом по шкале от 1 до 5, где 5 наивысшая оценка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"/>
          <p:cNvSpPr txBox="1">
            <a:spLocks/>
          </p:cNvSpPr>
          <p:nvPr/>
        </p:nvSpPr>
        <p:spPr>
          <a:xfrm>
            <a:off x="667265" y="4739914"/>
            <a:ext cx="7886700" cy="182564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</a:rPr>
              <a:t>5 - </a:t>
            </a:r>
            <a:r>
              <a:rPr lang="en-US" b="1" dirty="0" smtClean="0">
                <a:solidFill>
                  <a:srgbClr val="0070C0"/>
                </a:solidFill>
              </a:rPr>
              <a:t>7</a:t>
            </a:r>
            <a:r>
              <a:rPr lang="ru-RU" b="1" dirty="0" smtClean="0">
                <a:solidFill>
                  <a:srgbClr val="0070C0"/>
                </a:solidFill>
              </a:rPr>
              <a:t>2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4 – </a:t>
            </a:r>
            <a:r>
              <a:rPr lang="en-US" b="1" dirty="0" smtClean="0">
                <a:solidFill>
                  <a:srgbClr val="0070C0"/>
                </a:solidFill>
              </a:rPr>
              <a:t>21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3 – </a:t>
            </a:r>
            <a:r>
              <a:rPr lang="ru-RU" b="1" dirty="0" smtClean="0">
                <a:solidFill>
                  <a:srgbClr val="0070C0"/>
                </a:solidFill>
              </a:rPr>
              <a:t>4</a:t>
            </a:r>
            <a:r>
              <a:rPr lang="ru-RU" b="1" dirty="0" smtClean="0">
                <a:solidFill>
                  <a:srgbClr val="0070C0"/>
                </a:solidFill>
              </a:rPr>
              <a:t>%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2 -  </a:t>
            </a:r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ru-RU" b="1" dirty="0" smtClean="0">
                <a:solidFill>
                  <a:srgbClr val="0070C0"/>
                </a:solidFill>
              </a:rPr>
              <a:t>%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1 -  0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8302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11943" y="2007923"/>
            <a:ext cx="8344929" cy="906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ИССЛЕДОВАНИЯ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675504" y="2640086"/>
            <a:ext cx="7886700" cy="3834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/>
              <a:t>Анонимно опрошены </a:t>
            </a:r>
            <a:r>
              <a:rPr lang="ru-RU" sz="1700" b="1" dirty="0" smtClean="0"/>
              <a:t>317 </a:t>
            </a:r>
            <a:r>
              <a:rPr lang="ru-RU" sz="1700" b="1" dirty="0" smtClean="0"/>
              <a:t>обучающихся с различных факультетов</a:t>
            </a:r>
          </a:p>
          <a:p>
            <a:pPr marL="0" indent="0">
              <a:buNone/>
            </a:pPr>
            <a:r>
              <a:rPr lang="ru-RU" sz="1700" b="1" dirty="0" smtClean="0"/>
              <a:t>Основные рекомендации и пожелания обучающихся: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FF0000"/>
                </a:solidFill>
              </a:rPr>
              <a:t>Увеличение количества </a:t>
            </a:r>
            <a:r>
              <a:rPr lang="ru-RU" sz="1800" dirty="0" err="1" smtClean="0">
                <a:solidFill>
                  <a:srgbClr val="FF0000"/>
                </a:solidFill>
              </a:rPr>
              <a:t>коворкингов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на кампусе;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FF0000"/>
                </a:solidFill>
              </a:rPr>
              <a:t>Содействие в оформлении прокатных удостоверений по курсовым и дипломным съемочным работам для участия в фестивалях;</a:t>
            </a:r>
            <a:endParaRPr lang="ru-RU" sz="18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FF0000"/>
                </a:solidFill>
              </a:rPr>
              <a:t>Увеличения количества </a:t>
            </a:r>
            <a:r>
              <a:rPr lang="en-US" sz="1800" dirty="0" smtClean="0">
                <a:solidFill>
                  <a:srgbClr val="FF0000"/>
                </a:solidFill>
              </a:rPr>
              <a:t>Smart-</a:t>
            </a:r>
            <a:r>
              <a:rPr lang="ru-RU" sz="1800" dirty="0" smtClean="0">
                <a:solidFill>
                  <a:srgbClr val="FF0000"/>
                </a:solidFill>
              </a:rPr>
              <a:t>сервисов в ВУЗе.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1700" b="1" dirty="0" smtClean="0"/>
          </a:p>
          <a:p>
            <a:pPr marL="0" indent="0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078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321</Words>
  <Application>Microsoft Office PowerPoint</Application>
  <PresentationFormat>Широкоэкранный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 Атаман</dc:creator>
  <cp:lastModifiedBy>Валерий Атаман</cp:lastModifiedBy>
  <cp:revision>58</cp:revision>
  <cp:lastPrinted>2022-08-30T11:45:49Z</cp:lastPrinted>
  <dcterms:created xsi:type="dcterms:W3CDTF">2021-07-19T12:03:38Z</dcterms:created>
  <dcterms:modified xsi:type="dcterms:W3CDTF">2022-08-31T11:39:56Z</dcterms:modified>
</cp:coreProperties>
</file>